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5143500" cx="9144000"/>
  <p:notesSz cx="6858000" cy="9144000"/>
  <p:embeddedFontLst>
    <p:embeddedFont>
      <p:font typeface="Lato"/>
      <p:regular r:id="rId57"/>
      <p:bold r:id="rId58"/>
      <p:italic r:id="rId59"/>
      <p:boldItalic r:id="rId60"/>
    </p:embeddedFont>
    <p:embeddedFont>
      <p:font typeface="Oswald"/>
      <p:regular r:id="rId61"/>
      <p:bold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oris Tielem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swald-bold.fntdata"/><Relationship Id="rId61" Type="http://schemas.openxmlformats.org/officeDocument/2006/relationships/font" Target="fonts/Oswald-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ato-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Lato-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Lato-italic.fntdata"/><Relationship Id="rId14" Type="http://schemas.openxmlformats.org/officeDocument/2006/relationships/slide" Target="slides/slide8.xml"/><Relationship Id="rId58" Type="http://schemas.openxmlformats.org/officeDocument/2006/relationships/font" Target="fonts/La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9-11T15:52:38.653">
    <p:pos x="6000" y="0"/>
    <p:text>headline could be more informative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s.gov.uk/economy/nationalaccounts/balanceofpayments/articles/uktradeingoodsyearinreview/2022#:~:text=The%20increases%20in%20imports%20in,EU%20and%20non%2DEU%20countri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bc.co.uk/news/special/2013/newsspec_5093/index.stm"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bc.co.uk/news/special/2013/newsspec_5093/index.stm"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id.world/country/united-kingdom/"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s.gov.uk/employmentandlabourmarket/peoplenotinwork/unemployment/timeseries/mgsx/lm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s.gov.uk/employmentandlabourmarket/peoplenotinwork/unemployment/timeseries/mgsx/lm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s.gov.uk/economy/inflationandpriceindices/bulletins/consumerpriceinflation/november2022#main-points" TargetMode="External"/><Relationship Id="rId3" Type="http://schemas.openxmlformats.org/officeDocument/2006/relationships/hyperlink" Target="https://www.uab.edu/news/youcanuse/item/13032-inflation-101-what-you-need-to-know-about-rising-price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s.gov.uk/economy/inflationandpriceindices/bulletins/consumerpriceinflation/november2022#main-points" TargetMode="External"/><Relationship Id="rId3" Type="http://schemas.openxmlformats.org/officeDocument/2006/relationships/hyperlink" Target="https://www.uab.edu/news/youcanuse/item/13032-inflation-101-what-you-need-to-know-about-rising-price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s.gov.uk/peoplepopulationandcommunity/personalandhouseholdfinances/incomeandwealth/bulletins/totalwealthingreatbritain/april2018tomarch2020#toc"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s.gov.uk/peoplepopulationandcommunity/personalandhouseholdfinances/incomeandwealth/bulletins/totalwealthingreatbritain/april2018tomarch2020#toc"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vershootday.org/how-many-earths-or-countries-do-we-need/" TargetMode="External"/><Relationship Id="rId3" Type="http://schemas.openxmlformats.org/officeDocument/2006/relationships/hyperlink" Target="https://www.footprintnetwork.org/our-work/ecological-footprin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vershootday.org/how-many-earths-or-countries-do-we-need/" TargetMode="External"/><Relationship Id="rId3" Type="http://schemas.openxmlformats.org/officeDocument/2006/relationships/hyperlink" Target="https://www.footprintnetwork.org/our-work/ecological-footprint/"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conomist.com/britain/2022/06/09/britains-productivity-problem-is-long-standing-and-getting-worse?utm_medium=cpc.adword.pd&amp;utm_source=google&amp;ppccampaignID=18156330227&amp;ppcadID=&amp;utm_campaign=a.22brand_pmax&amp;utm_content=conversion.direct-response.anonymous&amp;gclid=CjwKCAjw3ueiBhBmEiwA4BhspDP7dkJgWMoN0bpGybLtLgjDom4ynZgEhrrEMCGhiJOXkjRdsLTlAhoCSwkQAvD_BwE&amp;gclsrc=aw.ds"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library.parliament.uk/research-briefings/cbp-9428/"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po.int/global_innovation_index/en/2021/" TargetMode="External"/><Relationship Id="rId3" Type="http://schemas.openxmlformats.org/officeDocument/2006/relationships/hyperlink" Target="https://info.kpmg.us/content/dam/info/en/techinnovation/pdf/2018/tech-hubs-forging-new-paths.pdf" TargetMode="External"/><Relationship Id="rId4" Type="http://schemas.openxmlformats.org/officeDocument/2006/relationships/hyperlink" Target="https://www.businessinsider.com/sc/uk-science-tech-investment-boost-2022-2?international=true&amp;r=US&amp;IR=T"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54587fe0cc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54587fe0cc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54587fe0cc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54587fe0cc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UK has a historical link to many tax havens due to its colonial past. Territories such as the British Virgin Islands, Bermuda, and the Cayman Islands are British Overseas Territories or Crown Dependencies that have retained a degree of autonomy in managing their tax and financial systems. This relationship has enabled these jurisdictions to develop as offshore financial centers.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London, the UK's capital, is a global financial center that serves as a hub for financial services. Many international companies and wealthy individuals utilize the City of London for their financial transactions and investment activities, often involving offshore entities in tax havens.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573f4b7e1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573f4b7e1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Although UK is not known as a tax haven itself, it does score high as a corporate tax haven as well on financial secrecy according to the Tax Justice Network’s index. But many of the top countries are linked to the former British Empire and current crown dependencies.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a:t>
            </a:r>
            <a:r>
              <a:rPr lang="en"/>
              <a:t>https://taxjustice.net/country-profiles/united-kingdom/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417e122ac5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417e122ac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54587fe0cc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54587fe0cc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54587fe0cc_1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54587fe0cc_1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Extended version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54587fe0cc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54587fe0cc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UK Trade in goods 2022</a:t>
            </a:r>
            <a:endParaRPr/>
          </a:p>
          <a:p>
            <a:pPr indent="0" lvl="0" marL="0" rtl="0" algn="l">
              <a:spcBef>
                <a:spcPts val="0"/>
              </a:spcBef>
              <a:spcAft>
                <a:spcPts val="0"/>
              </a:spcAft>
              <a:buNone/>
            </a:pPr>
            <a:r>
              <a:rPr lang="en"/>
              <a:t>Source: Office for National Statistics – UK trade statistics </a:t>
            </a:r>
            <a:r>
              <a:rPr lang="en" u="sng">
                <a:solidFill>
                  <a:schemeClr val="hlink"/>
                </a:solidFill>
                <a:hlinkClick r:id="rId2"/>
              </a:rPr>
              <a:t>https://www.ons.gov.uk/economy/nationalaccounts/balanceofpayments/articles/uktradeingoodsyearinreview/2022#:~:text=The%20increases%20in%20imports%20in,EU%20and%20non%2DEU%20countries</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4587fe0cc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54587fe0cc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UK had one of the highest industry share of total employment up until the post-war era. Today it has one of the lowest, thus, UK had one of the largest declines in this type of </a:t>
            </a:r>
            <a:r>
              <a:rPr lang="en"/>
              <a:t>employment</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4587fe0cc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54587fe0cc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United Kingdom has a long history of class distinction and stratification, which has evolved over time. Traditionally, the UK's class system was primarily characterised by three broad classes, but in recent years, it has become more complex, with the emergence of a seven-class model. This transformation reflects changes in society, the economy, and the way we understand social status.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The evolution from a three-class to a seven-class system in the UK reflects the complexities of contemporary society, marked by economic, cultural, and social changes. Recognising these nuances in class distinctions is essential for understanding modern British society and addressing issues of inequality and social mobility.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Great British Class Calculator: </a:t>
            </a:r>
            <a:r>
              <a:rPr lang="en" u="sng">
                <a:solidFill>
                  <a:schemeClr val="hlink"/>
                </a:solidFill>
                <a:hlinkClick r:id="rId2"/>
              </a:rPr>
              <a:t>https://www.bbc.co.uk/news/special/2013/newsspec_5093/index.stm</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7ccc409d6c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7ccc409d6c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 activity?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https://www.bbc.co.uk/news/special/2013/newsspec_5093/index.stm</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54587fe0cc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54587fe0cc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BBC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62e3f1b4e6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62e3f1b4e6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573f4b7e1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573f4b7e1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https://wid.world/country/united-kingdom/</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bottom 50% have had roughly around 20% of the total share of national income over the last decades or century, staying relatively stable. The top 10% however has gone through significant changes, being above 50% (pre-tax) a century ago, but dropping drastically early 20th century up until the 70s when it started to increase again.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closer look for more recent decades, we also see that post-tax is a bit more equal, but the share owned by the top 10% was increasing whilst the bottom 50% had their share decrease until a reversal around the financial crisis.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573f4b7e1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573f4b7e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573f4b7e1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573f4b7e1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Online version of the quiz</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573f4b7e1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573f4b7e1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Unemployment rate (aged 16 and over, seasonally adjusted): % - Office for National Statistics</a:t>
            </a:r>
            <a:r>
              <a:rPr lang="en"/>
              <a:t>. October 2022, to the nearest percent.</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573f4b7e1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573f4b7e1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Unemployment rate (aged 16 and over, seasonally adjusted): % - Office for National Statistics</a:t>
            </a:r>
            <a:r>
              <a:rPr lang="en"/>
              <a:t>. October 2022, to the nearest percent.</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573f4b7e1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573f4b7e1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Consumer price inflation, UK: November 2022</a:t>
            </a:r>
            <a:r>
              <a:rPr lang="en">
                <a:solidFill>
                  <a:schemeClr val="dk1"/>
                </a:solidFill>
              </a:rPr>
              <a:t> - Office for National Statistics. November 2022, to the nearest percent.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source: </a:t>
            </a:r>
            <a:r>
              <a:rPr lang="en" u="sng">
                <a:solidFill>
                  <a:schemeClr val="hlink"/>
                </a:solidFill>
                <a:hlinkClick r:id="rId3"/>
              </a:rPr>
              <a:t>https://www.uab.edu/news/youcanuse/item/13032-inflation-101-what-you-need-to-know-about-rising-prices</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573f4b7e1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573f4b7e1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Consumer price inflation, UK: November 2022</a:t>
            </a:r>
            <a:r>
              <a:rPr lang="en">
                <a:solidFill>
                  <a:schemeClr val="dk1"/>
                </a:solidFill>
              </a:rPr>
              <a:t> - Office for National Statistics. November 2022, to the nearest percent.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source: </a:t>
            </a:r>
            <a:r>
              <a:rPr lang="en" u="sng">
                <a:solidFill>
                  <a:schemeClr val="hlink"/>
                </a:solidFill>
                <a:hlinkClick r:id="rId3"/>
              </a:rPr>
              <a:t>https://www.uab.edu/news/youcanuse/item/13032-inflation-101-what-you-need-to-know-about-rising-prices</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573f4b7e1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573f4b7e1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Source: </a:t>
            </a:r>
            <a:r>
              <a:rPr lang="en" u="sng">
                <a:solidFill>
                  <a:schemeClr val="hlink"/>
                </a:solidFill>
                <a:hlinkClick r:id="rId2"/>
              </a:rPr>
              <a:t>Household total wealth in Great Britain: April 2018 to March 2020</a:t>
            </a:r>
            <a:r>
              <a:rPr lang="en">
                <a:solidFill>
                  <a:schemeClr val="dk1"/>
                </a:solidFill>
              </a:rPr>
              <a:t> - Office for National Statistics Wealth and Assets Survey - does not include Northern Ireland. Released January 2022.</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7ccc409d6c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7ccc409d6c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Source: </a:t>
            </a:r>
            <a:r>
              <a:rPr lang="en" u="sng">
                <a:solidFill>
                  <a:schemeClr val="hlink"/>
                </a:solidFill>
                <a:hlinkClick r:id="rId2"/>
              </a:rPr>
              <a:t>Household total wealth in Great Britain: April 2018 to March 2020</a:t>
            </a:r>
            <a:r>
              <a:rPr lang="en">
                <a:solidFill>
                  <a:schemeClr val="dk1"/>
                </a:solidFill>
              </a:rPr>
              <a:t> - Office for National Statistics Wealth and Assets Survey - does not include Northern Ireland. Released January 2022.</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573f4b7e1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573f4b7e1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How many Earths? How many countries? - Earth Overshoot Day</a:t>
            </a:r>
            <a:r>
              <a:rPr lang="en">
                <a:solidFill>
                  <a:schemeClr val="dk1"/>
                </a:solidFill>
              </a:rPr>
              <a:t> - with further details at </a:t>
            </a:r>
            <a:r>
              <a:rPr lang="en" u="sng">
                <a:solidFill>
                  <a:schemeClr val="hlink"/>
                </a:solidFill>
                <a:hlinkClick r:id="rId3"/>
              </a:rPr>
              <a:t>Ecological Footprint</a:t>
            </a:r>
            <a:r>
              <a:rPr lang="en">
                <a:solidFill>
                  <a:schemeClr val="dk1"/>
                </a:solidFill>
              </a:rPr>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7b2073ba2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7b2073ba2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7ccc409d6c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7ccc409d6c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How many Earths? How many countries? - Earth Overshoot Day</a:t>
            </a:r>
            <a:r>
              <a:rPr lang="en">
                <a:solidFill>
                  <a:schemeClr val="dk1"/>
                </a:solidFill>
              </a:rPr>
              <a:t> - with further details at </a:t>
            </a:r>
            <a:r>
              <a:rPr lang="en" u="sng">
                <a:solidFill>
                  <a:schemeClr val="hlink"/>
                </a:solidFill>
                <a:hlinkClick r:id="rId3"/>
              </a:rPr>
              <a:t>Ecological Footprint</a:t>
            </a:r>
            <a:r>
              <a:rPr lang="en">
                <a:solidFill>
                  <a:schemeClr val="dk1"/>
                </a:solidFill>
              </a:rPr>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54587fe0cc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54587fe0cc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54587fe0cc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54587fe0cc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Union membership in the United Kingdom has witnessed significant changes and fluctuations throughout its history, reflecting evolving economic, social, and political dynamics.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During the 19th and early 20th centuries, the UK labor movement experienced substantial growth, with unions forming to advocate for workers' rights, better working conditions, and fair wages.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Union membership reached its peak in the mid-20th century. By the late 1970s, approximately one in three workers in the UK were union members.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The 1980s brought a series of political and economic changes. The UK saw a notable decline in union membership due to factors like anti-union legislation, economic restructuring, and deindustrialisation.</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54587fe0cc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54587fe0cc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54587fe0cc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54587fe0cc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 the students: What have you heard or know about the train strikes? Why are they striking?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417e122ac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417e122ac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 recent years, the United Kingdom has witnessed a series of rail strikes that have garnered significant attention and sparked discussions on various fronts. These strikes, involving railway workers and unions, have had far-reaching implications for commuters, the rail industry, and the broader labor landscape in the UK.</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Key Drivers of Rail Strikes:</a:t>
            </a:r>
            <a:endParaRPr/>
          </a:p>
          <a:p>
            <a:pPr indent="-298450" lvl="0" marL="457200" rtl="0" algn="l">
              <a:spcBef>
                <a:spcPts val="0"/>
              </a:spcBef>
              <a:spcAft>
                <a:spcPts val="0"/>
              </a:spcAft>
              <a:buSzPts val="1100"/>
              <a:buChar char="●"/>
            </a:pPr>
            <a:r>
              <a:rPr lang="en"/>
              <a:t>Pay and Working Conditions: One of the primary catalysts for rail strikes has been disputes over pay and working conditions. Railway workers, including train drivers, conductors, and station staff, have demanded better pay, improved working hours, and enhanced job security.</a:t>
            </a:r>
            <a:endParaRPr/>
          </a:p>
          <a:p>
            <a:pPr indent="-298450" lvl="0" marL="457200" rtl="0" algn="l">
              <a:spcBef>
                <a:spcPts val="0"/>
              </a:spcBef>
              <a:spcAft>
                <a:spcPts val="0"/>
              </a:spcAft>
              <a:buSzPts val="1100"/>
              <a:buChar char="●"/>
            </a:pPr>
            <a:r>
              <a:rPr lang="en"/>
              <a:t>Privatisation and Franchise Agreements: The privatisation of the UK's railways, initiated in the 1990s, has led to a complex network of franchise agreements. Workers' unions have argued that these agreements prioritise profit over employee welfare, leading to disputes over terms and conditions of employment.</a:t>
            </a:r>
            <a:endParaRPr/>
          </a:p>
          <a:p>
            <a:pPr indent="-298450" lvl="0" marL="457200" rtl="0" algn="l">
              <a:spcBef>
                <a:spcPts val="0"/>
              </a:spcBef>
              <a:spcAft>
                <a:spcPts val="0"/>
              </a:spcAft>
              <a:buSzPts val="1100"/>
              <a:buChar char="●"/>
            </a:pPr>
            <a:r>
              <a:rPr lang="en"/>
              <a:t>Safety Concerns: Safety concerns, including staffing levels, training, and maintenance, have been central issues in rail strikes. Workers have called for increased investment in safety measures to protect both employees and passengers.</a:t>
            </a:r>
            <a:endParaRPr/>
          </a:p>
          <a:p>
            <a:pPr indent="-298450" lvl="0" marL="457200" rtl="0" algn="l">
              <a:spcBef>
                <a:spcPts val="0"/>
              </a:spcBef>
              <a:spcAft>
                <a:spcPts val="0"/>
              </a:spcAft>
              <a:buSzPts val="1100"/>
              <a:buChar char="●"/>
            </a:pPr>
            <a:r>
              <a:rPr lang="en"/>
              <a:t>Impact on Commuters: Rail strikes have had a significant impact on commuters, leading to disruptions, delays, and inconvenience. This has fueled public debate on the legitimacy of strike actions and their effects on the broader population.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Resolution Efforts: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Efforts to resolve rail strikes have involved negotiations between worker unions, rail companies, and government bodies. Mediation and arbitration processes have been used to find common ground on contentious issues.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serves as an example of ongoing wage </a:t>
            </a:r>
            <a:r>
              <a:rPr lang="en"/>
              <a:t>negotiations</a:t>
            </a:r>
            <a:r>
              <a:rPr lang="en"/>
              <a:t>/bargaining.</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54587fe0cc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54587fe0cc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t>
            </a:r>
            <a:r>
              <a:rPr lang="en"/>
              <a:t>rivatisation has been a notable and far-reaching policy shift since the late 20th century, especially in the UK. Historically, several types of companies and industries that were once nationally owned have undergone privatisation. These are some of the prominent examples: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54587fe0cc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54587fe0cc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These privatisation initiatives have been driven by various motives, including increasing efficiency, reducing government involvement in the economy, and encouraging competition. While privatisation can lead to greater innovation and improved services, it has also sparked debates about equity, pricing, </a:t>
            </a:r>
            <a:r>
              <a:rPr lang="en"/>
              <a:t>and </a:t>
            </a:r>
            <a:r>
              <a:rPr lang="en"/>
              <a:t>access to essential services. Consequently, the impact of privatisation varies across industries and continues to be a subject of ongoing discussion and policy decisions.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e50574f50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e50574f50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Insight into the geography of mining industry.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https://www.ons.gov.uk/census/maps/choropleth/work/industry-current/industry-current-88a/08-other-mining-and-quarrying</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e50574f5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e50574f5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Insight into the geography of the financial industry and its concentration.</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Source: https://www.ons.gov.uk/census/maps/choropleth/work/industry-current/industry-current-88a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54587fe0cc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54587fe0cc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54587fe0cc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54587fe0cc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54587fe0cc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54587fe0cc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417e122a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417e122a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an ongoing debate going on about UK’s productivity growth, which has been significantly slower than its peers.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417e122ac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417e122ac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we measure productivity? Usually it is measured as GDP per hours worked.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UK shows a much more stagnant growth when it comes to productivity.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417e122ac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417e122ac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2"/>
              </a:rPr>
              <a:t>https://www.economist.com/britain/2022/06/09/britains-productivity-problem-is-long-standing-and-getting-worse?utm_medium=cpc.adword.pd&amp;utm_source=google&amp;ppccampaignID=18156330227&amp;ppcadID=&amp;utm_campaign=a.22brand_pmax&amp;utm_content=conversion.direct-response.anonymous&amp;gclid=CjwKCAjw3ueiBhBmEiwA4BhspDP7dkJgWMoN0bpGybLtLgjDom4ynZgEhrrEMCGhiJOXkjRdsLTlAhoCSwkQAvD_BwE&amp;gclsrc=aw.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80adf7ba8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80adf7ba8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https://commonslibrary.parliament.uk/research-briefings/cbp-9428/</a:t>
            </a:r>
            <a:r>
              <a:rPr lang="en"/>
              <a: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80adf7ba8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80adf7ba8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54587fe0cc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54587fe0cc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https://www.wipo.int/global_innovation_index/en/2021/</a:t>
            </a:r>
            <a:r>
              <a:rPr lang="en"/>
              <a:t> </a:t>
            </a:r>
            <a:endParaRPr/>
          </a:p>
          <a:p>
            <a:pPr indent="0" lvl="0" marL="0" rtl="0" algn="l">
              <a:spcBef>
                <a:spcPts val="0"/>
              </a:spcBef>
              <a:spcAft>
                <a:spcPts val="0"/>
              </a:spcAft>
              <a:buNone/>
            </a:pPr>
            <a:r>
              <a:rPr lang="en" u="sng">
                <a:solidFill>
                  <a:schemeClr val="hlink"/>
                </a:solidFill>
                <a:hlinkClick r:id="rId3"/>
              </a:rPr>
              <a:t>https://info.kpmg.us/content/dam/info/en/techinnovation/pdf/2018/tech-hubs-forging-new-paths.pdf</a:t>
            </a:r>
            <a:r>
              <a:rPr lang="en"/>
              <a:t> </a:t>
            </a:r>
            <a:endParaRPr/>
          </a:p>
          <a:p>
            <a:pPr indent="0" lvl="0" marL="0" rtl="0" algn="l">
              <a:spcBef>
                <a:spcPts val="0"/>
              </a:spcBef>
              <a:spcAft>
                <a:spcPts val="0"/>
              </a:spcAft>
              <a:buNone/>
            </a:pPr>
            <a:r>
              <a:rPr lang="en" u="sng">
                <a:solidFill>
                  <a:schemeClr val="hlink"/>
                </a:solidFill>
                <a:hlinkClick r:id="rId4"/>
              </a:rPr>
              <a:t>https://www.businessinsider.com/sc/uk-science-tech-investment-boost-2022-2?international=true&amp;r=US&amp;IR=T</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7ccc409d6c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7ccc409d6c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54587fe0cc_1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54587fe0cc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84443431a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84443431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54587fe0cc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54587fe0cc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54587fe0cc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54587fe0cc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 of the different types of economies that you are a part of. What is your local economy, what characteristics does it have? You have a neighborhood economy as well as a municipal/district/council/borough 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lecture is mostly only focused on the national part of the economy.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54587fe0cc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54587fe0cc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417e122ac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417e122ac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British Empire, often referred to as "The Empire on which the Sun Never Sets," was one of the most extensive and influential empires in world history. This vast imperial network spanned the globe, encompassing territories on every continent, and its reach was so extensive that it was said that the sun never set on the British Empire. The empire was at its peak during the 19th and early 20th century.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54587fe0cc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54587fe0cc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UK retains a smaller number of overseas territories today, including places like Gibraltar, Bermuda, and the Falkland Islands. These territories have a degree of self-governance and autonomy, distinct from the direct rule of the past. They have more economic relationships.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omments" Target="../comments/comment1.xml"/><Relationship Id="rId4" Type="http://schemas.openxmlformats.org/officeDocument/2006/relationships/image" Target="../media/image13.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niesr.ac.uk/blog/uk-trade-and-exchange-rate"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learningapps.org/watch?v=p99m99crn23"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29.png"/><Relationship Id="rId5"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46.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0.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4.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311700" y="5306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latin typeface="Oswald"/>
                <a:ea typeface="Oswald"/>
                <a:cs typeface="Oswald"/>
                <a:sym typeface="Oswald"/>
              </a:rPr>
              <a:t>What do you think of when you think of the UK Economy?</a:t>
            </a:r>
            <a:endParaRPr>
              <a:latin typeface="Oswald"/>
              <a:ea typeface="Oswald"/>
              <a:cs typeface="Oswald"/>
              <a:sym typeface="Oswald"/>
            </a:endParaRPr>
          </a:p>
        </p:txBody>
      </p:sp>
      <p:sp>
        <p:nvSpPr>
          <p:cNvPr id="55" name="Google Shape;55;p13"/>
          <p:cNvSpPr txBox="1"/>
          <p:nvPr/>
        </p:nvSpPr>
        <p:spPr>
          <a:xfrm>
            <a:off x="831525" y="2237425"/>
            <a:ext cx="5199300" cy="915900"/>
          </a:xfrm>
          <a:prstGeom prst="rect">
            <a:avLst/>
          </a:prstGeom>
          <a:noFill/>
          <a:ln>
            <a:noFill/>
          </a:ln>
        </p:spPr>
        <p:txBody>
          <a:bodyPr anchorCtr="0" anchor="t" bIns="91425" lIns="91425" spcFirstLastPara="1" rIns="91425" wrap="square" tIns="91425">
            <a:spAutoFit/>
          </a:bodyPr>
          <a:lstStyle/>
          <a:p>
            <a:pPr indent="-349250" lvl="0" marL="457200" rtl="0" algn="l">
              <a:lnSpc>
                <a:spcPct val="150000"/>
              </a:lnSpc>
              <a:spcBef>
                <a:spcPts val="0"/>
              </a:spcBef>
              <a:spcAft>
                <a:spcPts val="0"/>
              </a:spcAft>
              <a:buSzPts val="1900"/>
              <a:buFont typeface="Lato"/>
              <a:buAutoNum type="arabicPeriod"/>
            </a:pPr>
            <a:r>
              <a:rPr lang="en" sz="1900">
                <a:latin typeface="Lato"/>
                <a:ea typeface="Lato"/>
                <a:cs typeface="Lato"/>
                <a:sym typeface="Lato"/>
              </a:rPr>
              <a:t>Wordcloud (as the students walk </a:t>
            </a:r>
            <a:r>
              <a:rPr lang="en" sz="1900">
                <a:latin typeface="Lato"/>
                <a:ea typeface="Lato"/>
                <a:cs typeface="Lato"/>
                <a:sym typeface="Lato"/>
              </a:rPr>
              <a:t>in</a:t>
            </a:r>
            <a:r>
              <a:rPr lang="en" sz="1900">
                <a:latin typeface="Lato"/>
                <a:ea typeface="Lato"/>
                <a:cs typeface="Lato"/>
                <a:sym typeface="Lato"/>
              </a:rPr>
              <a:t>)</a:t>
            </a:r>
            <a:endParaRPr sz="1900">
              <a:latin typeface="Lato"/>
              <a:ea typeface="Lato"/>
              <a:cs typeface="Lato"/>
              <a:sym typeface="Lato"/>
            </a:endParaRPr>
          </a:p>
          <a:p>
            <a:pPr indent="-349250" lvl="0" marL="457200" rtl="0" algn="l">
              <a:lnSpc>
                <a:spcPct val="150000"/>
              </a:lnSpc>
              <a:spcBef>
                <a:spcPts val="0"/>
              </a:spcBef>
              <a:spcAft>
                <a:spcPts val="0"/>
              </a:spcAft>
              <a:buSzPts val="1900"/>
              <a:buFont typeface="Lato"/>
              <a:buAutoNum type="arabicPeriod"/>
            </a:pPr>
            <a:r>
              <a:rPr lang="en" sz="1900">
                <a:latin typeface="Lato"/>
                <a:ea typeface="Lato"/>
                <a:cs typeface="Lato"/>
                <a:sym typeface="Lato"/>
              </a:rPr>
              <a:t>Discuss in pairs/small groups 3 min</a:t>
            </a:r>
            <a:endParaRPr sz="1900">
              <a:latin typeface="Lato"/>
              <a:ea typeface="Lato"/>
              <a:cs typeface="Lato"/>
              <a:sym typeface="Lato"/>
            </a:endParaRPr>
          </a:p>
        </p:txBody>
      </p:sp>
      <p:pic>
        <p:nvPicPr>
          <p:cNvPr id="56" name="Google Shape;56;p13"/>
          <p:cNvPicPr preferRelativeResize="0"/>
          <p:nvPr/>
        </p:nvPicPr>
        <p:blipFill>
          <a:blip r:embed="rId3">
            <a:alphaModFix/>
          </a:blip>
          <a:stretch>
            <a:fillRect/>
          </a:stretch>
        </p:blipFill>
        <p:spPr>
          <a:xfrm>
            <a:off x="6511300" y="1535325"/>
            <a:ext cx="1704350" cy="25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1" name="Shape 121"/>
        <p:cNvGrpSpPr/>
        <p:nvPr/>
      </p:nvGrpSpPr>
      <p:grpSpPr>
        <a:xfrm>
          <a:off x="0" y="0"/>
          <a:ext cx="0" cy="0"/>
          <a:chOff x="0" y="0"/>
          <a:chExt cx="0" cy="0"/>
        </a:xfrm>
      </p:grpSpPr>
      <p:pic>
        <p:nvPicPr>
          <p:cNvPr id="122" name="Google Shape;122;p22"/>
          <p:cNvPicPr preferRelativeResize="0"/>
          <p:nvPr/>
        </p:nvPicPr>
        <p:blipFill rotWithShape="1">
          <a:blip r:embed="rId3">
            <a:alphaModFix/>
          </a:blip>
          <a:srcRect b="0" l="0" r="1215" t="0"/>
          <a:stretch/>
        </p:blipFill>
        <p:spPr>
          <a:xfrm>
            <a:off x="2987950" y="3481625"/>
            <a:ext cx="6156049" cy="1712075"/>
          </a:xfrm>
          <a:prstGeom prst="rect">
            <a:avLst/>
          </a:prstGeom>
          <a:noFill/>
          <a:ln>
            <a:noFill/>
          </a:ln>
        </p:spPr>
      </p:pic>
      <p:sp>
        <p:nvSpPr>
          <p:cNvPr id="123" name="Google Shape;123;p22"/>
          <p:cNvSpPr txBox="1"/>
          <p:nvPr>
            <p:ph type="title"/>
          </p:nvPr>
        </p:nvSpPr>
        <p:spPr>
          <a:xfrm>
            <a:off x="311700" y="318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2781"/>
              <a:buFont typeface="Arial"/>
              <a:buNone/>
            </a:pPr>
            <a:r>
              <a:rPr lang="en" sz="3355">
                <a:solidFill>
                  <a:srgbClr val="FF7631"/>
                </a:solidFill>
                <a:latin typeface="Oswald"/>
                <a:ea typeface="Oswald"/>
                <a:cs typeface="Oswald"/>
                <a:sym typeface="Oswald"/>
              </a:rPr>
              <a:t>O</a:t>
            </a:r>
            <a:r>
              <a:rPr lang="en" sz="3355">
                <a:solidFill>
                  <a:srgbClr val="FF7631"/>
                </a:solidFill>
                <a:latin typeface="Oswald"/>
                <a:ea typeface="Oswald"/>
                <a:cs typeface="Oswald"/>
                <a:sym typeface="Oswald"/>
              </a:rPr>
              <a:t>ffshore spots and links to the UK and the City</a:t>
            </a:r>
            <a:endParaRPr sz="3355">
              <a:solidFill>
                <a:srgbClr val="FF7631"/>
              </a:solidFill>
              <a:latin typeface="Oswald"/>
              <a:ea typeface="Oswald"/>
              <a:cs typeface="Oswald"/>
              <a:sym typeface="Oswald"/>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124" name="Google Shape;124;p22"/>
          <p:cNvSpPr txBox="1"/>
          <p:nvPr>
            <p:ph idx="1" type="body"/>
          </p:nvPr>
        </p:nvSpPr>
        <p:spPr>
          <a:xfrm>
            <a:off x="472450" y="1467350"/>
            <a:ext cx="50139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UK’s </a:t>
            </a:r>
            <a:r>
              <a:rPr lang="en" sz="2000"/>
              <a:t>historical</a:t>
            </a:r>
            <a:r>
              <a:rPr lang="en" sz="2000"/>
              <a:t> link to most tax havens</a:t>
            </a:r>
            <a:endParaRPr sz="2000"/>
          </a:p>
          <a:p>
            <a:pPr indent="-355600" lvl="0" marL="457200" rtl="0" algn="l">
              <a:spcBef>
                <a:spcPts val="0"/>
              </a:spcBef>
              <a:spcAft>
                <a:spcPts val="0"/>
              </a:spcAft>
              <a:buSzPts val="2000"/>
              <a:buChar char="●"/>
            </a:pPr>
            <a:r>
              <a:rPr lang="en" sz="2000"/>
              <a:t>3 rings of links to the City</a:t>
            </a:r>
            <a:endParaRPr sz="2000"/>
          </a:p>
          <a:p>
            <a:pPr indent="-330200" lvl="1" marL="914400" rtl="0" algn="l">
              <a:spcBef>
                <a:spcPts val="0"/>
              </a:spcBef>
              <a:spcAft>
                <a:spcPts val="0"/>
              </a:spcAft>
              <a:buSzPts val="1600"/>
              <a:buChar char="○"/>
            </a:pPr>
            <a:r>
              <a:rPr lang="en" sz="1600"/>
              <a:t>Outer ring: Hong Kong and the Bahamas</a:t>
            </a:r>
            <a:endParaRPr sz="1600"/>
          </a:p>
          <a:p>
            <a:pPr indent="-330200" lvl="1" marL="914400" rtl="0" algn="l">
              <a:spcBef>
                <a:spcPts val="0"/>
              </a:spcBef>
              <a:spcAft>
                <a:spcPts val="0"/>
              </a:spcAft>
              <a:buSzPts val="1600"/>
              <a:buChar char="○"/>
            </a:pPr>
            <a:r>
              <a:rPr lang="en" sz="1600"/>
              <a:t>Intermediate ring: Britain’s 14 overseas territories</a:t>
            </a:r>
            <a:endParaRPr sz="1600"/>
          </a:p>
          <a:p>
            <a:pPr indent="-330200" lvl="1" marL="914400" rtl="0" algn="l">
              <a:spcBef>
                <a:spcPts val="0"/>
              </a:spcBef>
              <a:spcAft>
                <a:spcPts val="0"/>
              </a:spcAft>
              <a:buSzPts val="1600"/>
              <a:buChar char="○"/>
            </a:pPr>
            <a:r>
              <a:rPr lang="en" sz="1600"/>
              <a:t>Inner ring: Crown dependencies (Jersey, Guernsey, and Isle of Man)</a:t>
            </a:r>
            <a:endParaRPr sz="1600"/>
          </a:p>
          <a:p>
            <a:pPr indent="-355600" lvl="0" marL="457200" rtl="0" algn="l">
              <a:spcBef>
                <a:spcPts val="0"/>
              </a:spcBef>
              <a:spcAft>
                <a:spcPts val="0"/>
              </a:spcAft>
              <a:buSzPts val="2000"/>
              <a:buChar char="●"/>
            </a:pPr>
            <a:r>
              <a:rPr lang="en" sz="2000"/>
              <a:t>Ongoing debate: what is the role of UK?</a:t>
            </a:r>
            <a:endParaRPr sz="2000"/>
          </a:p>
        </p:txBody>
      </p:sp>
      <p:sp>
        <p:nvSpPr>
          <p:cNvPr id="125" name="Google Shape;125;p22"/>
          <p:cNvSpPr/>
          <p:nvPr/>
        </p:nvSpPr>
        <p:spPr>
          <a:xfrm>
            <a:off x="5548718" y="1410498"/>
            <a:ext cx="3438300" cy="2231700"/>
          </a:xfrm>
          <a:prstGeom prst="roundRect">
            <a:avLst>
              <a:gd fmla="val 16667" name="adj"/>
            </a:avLst>
          </a:prstGeom>
          <a:solidFill>
            <a:srgbClr val="D5D5D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2"/>
          <p:cNvSpPr txBox="1"/>
          <p:nvPr/>
        </p:nvSpPr>
        <p:spPr>
          <a:xfrm>
            <a:off x="5617693" y="1572048"/>
            <a:ext cx="3438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202122"/>
                </a:solidFill>
                <a:latin typeface="Lato"/>
                <a:ea typeface="Lato"/>
                <a:cs typeface="Lato"/>
                <a:sym typeface="Lato"/>
              </a:rPr>
              <a:t>An </a:t>
            </a:r>
            <a:r>
              <a:rPr b="1" lang="en" sz="1600">
                <a:solidFill>
                  <a:srgbClr val="202122"/>
                </a:solidFill>
                <a:latin typeface="Lato"/>
                <a:ea typeface="Lato"/>
                <a:cs typeface="Lato"/>
                <a:sym typeface="Lato"/>
              </a:rPr>
              <a:t>offshore financial centre</a:t>
            </a:r>
            <a:r>
              <a:rPr lang="en" sz="1600">
                <a:solidFill>
                  <a:srgbClr val="202122"/>
                </a:solidFill>
                <a:latin typeface="Lato"/>
                <a:ea typeface="Lato"/>
                <a:cs typeface="Lato"/>
                <a:sym typeface="Lato"/>
              </a:rPr>
              <a:t> (</a:t>
            </a:r>
            <a:r>
              <a:rPr b="1" lang="en" sz="1600">
                <a:solidFill>
                  <a:srgbClr val="202122"/>
                </a:solidFill>
                <a:latin typeface="Lato"/>
                <a:ea typeface="Lato"/>
                <a:cs typeface="Lato"/>
                <a:sym typeface="Lato"/>
              </a:rPr>
              <a:t>OFC</a:t>
            </a:r>
            <a:r>
              <a:rPr lang="en" sz="1600">
                <a:solidFill>
                  <a:srgbClr val="202122"/>
                </a:solidFill>
                <a:latin typeface="Lato"/>
                <a:ea typeface="Lato"/>
                <a:cs typeface="Lato"/>
                <a:sym typeface="Lato"/>
              </a:rPr>
              <a:t>) is defined as a "country or jurisdiction that provides financial services to nonresidents on a scale that is unproportional  to  the size and the financing of its domestic economy</a:t>
            </a:r>
            <a:endParaRPr sz="16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0" name="Shape 130"/>
        <p:cNvGrpSpPr/>
        <p:nvPr/>
      </p:nvGrpSpPr>
      <p:grpSpPr>
        <a:xfrm>
          <a:off x="0" y="0"/>
          <a:ext cx="0" cy="0"/>
          <a:chOff x="0" y="0"/>
          <a:chExt cx="0" cy="0"/>
        </a:xfrm>
      </p:grpSpPr>
      <p:sp>
        <p:nvSpPr>
          <p:cNvPr id="131" name="Google Shape;131;p23"/>
          <p:cNvSpPr txBox="1"/>
          <p:nvPr>
            <p:ph type="title"/>
          </p:nvPr>
        </p:nvSpPr>
        <p:spPr>
          <a:xfrm>
            <a:off x="2532600" y="473125"/>
            <a:ext cx="4078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solidFill>
                  <a:srgbClr val="FF7631"/>
                </a:solidFill>
                <a:latin typeface="Lato"/>
                <a:ea typeface="Lato"/>
                <a:cs typeface="Lato"/>
                <a:sym typeface="Lato"/>
              </a:rPr>
              <a:t>UK Tax Haven Ranking</a:t>
            </a:r>
            <a:endParaRPr b="1" sz="3020">
              <a:solidFill>
                <a:srgbClr val="FF7631"/>
              </a:solidFill>
              <a:latin typeface="Lato"/>
              <a:ea typeface="Lato"/>
              <a:cs typeface="Lato"/>
              <a:sym typeface="Lato"/>
            </a:endParaRPr>
          </a:p>
        </p:txBody>
      </p:sp>
      <p:sp>
        <p:nvSpPr>
          <p:cNvPr id="132" name="Google Shape;132;p23"/>
          <p:cNvSpPr txBox="1"/>
          <p:nvPr>
            <p:ph idx="1" type="body"/>
          </p:nvPr>
        </p:nvSpPr>
        <p:spPr>
          <a:xfrm>
            <a:off x="6681050" y="4538625"/>
            <a:ext cx="2191500" cy="43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SzPts val="935"/>
              <a:buNone/>
            </a:pPr>
            <a:r>
              <a:rPr lang="en" sz="1230">
                <a:latin typeface="Lato"/>
                <a:ea typeface="Lato"/>
                <a:cs typeface="Lato"/>
                <a:sym typeface="Lato"/>
              </a:rPr>
              <a:t>Source: Tax Justice Network</a:t>
            </a:r>
            <a:endParaRPr sz="1230">
              <a:latin typeface="Lato"/>
              <a:ea typeface="Lato"/>
              <a:cs typeface="Lato"/>
              <a:sym typeface="Lato"/>
            </a:endParaRPr>
          </a:p>
        </p:txBody>
      </p:sp>
      <p:pic>
        <p:nvPicPr>
          <p:cNvPr id="133" name="Google Shape;133;p23"/>
          <p:cNvPicPr preferRelativeResize="0"/>
          <p:nvPr/>
        </p:nvPicPr>
        <p:blipFill>
          <a:blip r:embed="rId4">
            <a:alphaModFix/>
          </a:blip>
          <a:stretch>
            <a:fillRect/>
          </a:stretch>
        </p:blipFill>
        <p:spPr>
          <a:xfrm>
            <a:off x="311700" y="1549098"/>
            <a:ext cx="4078850" cy="2531399"/>
          </a:xfrm>
          <a:prstGeom prst="rect">
            <a:avLst/>
          </a:prstGeom>
          <a:noFill/>
          <a:ln>
            <a:noFill/>
          </a:ln>
        </p:spPr>
      </p:pic>
      <p:pic>
        <p:nvPicPr>
          <p:cNvPr id="134" name="Google Shape;134;p23"/>
          <p:cNvPicPr preferRelativeResize="0"/>
          <p:nvPr/>
        </p:nvPicPr>
        <p:blipFill>
          <a:blip r:embed="rId5">
            <a:alphaModFix/>
          </a:blip>
          <a:stretch>
            <a:fillRect/>
          </a:stretch>
        </p:blipFill>
        <p:spPr>
          <a:xfrm>
            <a:off x="4719150" y="1549100"/>
            <a:ext cx="4078849" cy="2531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4"/>
          <p:cNvPicPr preferRelativeResize="0"/>
          <p:nvPr/>
        </p:nvPicPr>
        <p:blipFill>
          <a:blip r:embed="rId3">
            <a:alphaModFix/>
          </a:blip>
          <a:stretch>
            <a:fillRect/>
          </a:stretch>
        </p:blipFill>
        <p:spPr>
          <a:xfrm>
            <a:off x="988499" y="0"/>
            <a:ext cx="6950101"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grpSp>
        <p:nvGrpSpPr>
          <p:cNvPr id="144" name="Google Shape;144;p25"/>
          <p:cNvGrpSpPr/>
          <p:nvPr/>
        </p:nvGrpSpPr>
        <p:grpSpPr>
          <a:xfrm>
            <a:off x="-9900" y="171965"/>
            <a:ext cx="9207250" cy="4799572"/>
            <a:chOff x="-9900" y="171965"/>
            <a:chExt cx="9207250" cy="4799572"/>
          </a:xfrm>
        </p:grpSpPr>
        <p:pic>
          <p:nvPicPr>
            <p:cNvPr id="145" name="Google Shape;145;p25"/>
            <p:cNvPicPr preferRelativeResize="0"/>
            <p:nvPr/>
          </p:nvPicPr>
          <p:blipFill>
            <a:blip r:embed="rId3">
              <a:alphaModFix/>
            </a:blip>
            <a:stretch>
              <a:fillRect/>
            </a:stretch>
          </p:blipFill>
          <p:spPr>
            <a:xfrm>
              <a:off x="-9900" y="171965"/>
              <a:ext cx="8991599" cy="4799572"/>
            </a:xfrm>
            <a:prstGeom prst="rect">
              <a:avLst/>
            </a:prstGeom>
            <a:noFill/>
            <a:ln>
              <a:noFill/>
            </a:ln>
          </p:spPr>
        </p:pic>
        <p:pic>
          <p:nvPicPr>
            <p:cNvPr id="146" name="Google Shape;146;p25"/>
            <p:cNvPicPr preferRelativeResize="0"/>
            <p:nvPr/>
          </p:nvPicPr>
          <p:blipFill>
            <a:blip r:embed="rId4">
              <a:alphaModFix/>
            </a:blip>
            <a:stretch>
              <a:fillRect/>
            </a:stretch>
          </p:blipFill>
          <p:spPr>
            <a:xfrm>
              <a:off x="8102350" y="3156523"/>
              <a:ext cx="1095000" cy="1376027"/>
            </a:xfrm>
            <a:prstGeom prst="rect">
              <a:avLst/>
            </a:prstGeom>
            <a:noFill/>
            <a:ln>
              <a:noFill/>
            </a:ln>
          </p:spPr>
        </p:pic>
      </p:grpSp>
      <p:sp>
        <p:nvSpPr>
          <p:cNvPr id="147" name="Google Shape;147;p25"/>
          <p:cNvSpPr txBox="1"/>
          <p:nvPr>
            <p:ph type="title"/>
          </p:nvPr>
        </p:nvSpPr>
        <p:spPr>
          <a:xfrm>
            <a:off x="225600" y="215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solidFill>
                  <a:srgbClr val="D83829"/>
                </a:solidFill>
                <a:latin typeface="Oswald"/>
                <a:ea typeface="Oswald"/>
                <a:cs typeface="Oswald"/>
                <a:sym typeface="Oswald"/>
              </a:rPr>
              <a:t>Main export industries over time (version 1)</a:t>
            </a:r>
            <a:endParaRPr sz="2820">
              <a:solidFill>
                <a:srgbClr val="D83829"/>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6"/>
          <p:cNvPicPr preferRelativeResize="0"/>
          <p:nvPr/>
        </p:nvPicPr>
        <p:blipFill rotWithShape="1">
          <a:blip r:embed="rId3">
            <a:alphaModFix/>
          </a:blip>
          <a:srcRect b="941" l="0" r="0" t="951"/>
          <a:stretch/>
        </p:blipFill>
        <p:spPr>
          <a:xfrm>
            <a:off x="65275" y="215865"/>
            <a:ext cx="9143997" cy="4910311"/>
          </a:xfrm>
          <a:prstGeom prst="rect">
            <a:avLst/>
          </a:prstGeom>
          <a:noFill/>
          <a:ln>
            <a:noFill/>
          </a:ln>
        </p:spPr>
      </p:pic>
      <p:sp>
        <p:nvSpPr>
          <p:cNvPr id="153" name="Google Shape;153;p26"/>
          <p:cNvSpPr txBox="1"/>
          <p:nvPr>
            <p:ph type="title"/>
          </p:nvPr>
        </p:nvSpPr>
        <p:spPr>
          <a:xfrm>
            <a:off x="277775" y="1834650"/>
            <a:ext cx="635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rgbClr val="D83829"/>
                </a:solidFill>
                <a:latin typeface="Lato"/>
                <a:ea typeface="Lato"/>
                <a:cs typeface="Lato"/>
                <a:sym typeface="Lato"/>
              </a:rPr>
              <a:t>Main export industries over time (version 2)</a:t>
            </a:r>
            <a:endParaRPr sz="2220">
              <a:solidFill>
                <a:srgbClr val="D83829"/>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27"/>
          <p:cNvSpPr txBox="1"/>
          <p:nvPr>
            <p:ph idx="1" type="body"/>
          </p:nvPr>
        </p:nvSpPr>
        <p:spPr>
          <a:xfrm>
            <a:off x="311700" y="2031675"/>
            <a:ext cx="8520600" cy="2537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https://www.niesr.ac.uk/blog/uk-trade-and-exchange-rate</a:t>
            </a:r>
            <a:r>
              <a:rPr lang="en"/>
              <a:t> </a:t>
            </a:r>
            <a:endParaRPr/>
          </a:p>
        </p:txBody>
      </p:sp>
      <p:pic>
        <p:nvPicPr>
          <p:cNvPr id="159" name="Google Shape;159;p27"/>
          <p:cNvPicPr preferRelativeResize="0"/>
          <p:nvPr/>
        </p:nvPicPr>
        <p:blipFill rotWithShape="1">
          <a:blip r:embed="rId4">
            <a:alphaModFix/>
          </a:blip>
          <a:srcRect b="0" l="0" r="0" t="12357"/>
          <a:stretch/>
        </p:blipFill>
        <p:spPr>
          <a:xfrm>
            <a:off x="-163800" y="1021600"/>
            <a:ext cx="9143999" cy="3547174"/>
          </a:xfrm>
          <a:prstGeom prst="rect">
            <a:avLst/>
          </a:prstGeom>
          <a:noFill/>
          <a:ln>
            <a:noFill/>
          </a:ln>
        </p:spPr>
      </p:pic>
      <p:sp>
        <p:nvSpPr>
          <p:cNvPr id="160" name="Google Shape;160;p27"/>
          <p:cNvSpPr txBox="1"/>
          <p:nvPr/>
        </p:nvSpPr>
        <p:spPr>
          <a:xfrm>
            <a:off x="1783975" y="176850"/>
            <a:ext cx="6225900" cy="9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7631"/>
                </a:solidFill>
                <a:latin typeface="Oswald"/>
                <a:ea typeface="Oswald"/>
                <a:cs typeface="Oswald"/>
                <a:sym typeface="Oswald"/>
              </a:rPr>
              <a:t>UK Trade in Goods 2022: Top 5 import/export</a:t>
            </a:r>
            <a:endParaRPr sz="2500">
              <a:solidFill>
                <a:srgbClr val="FF7631"/>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8"/>
          <p:cNvSpPr txBox="1"/>
          <p:nvPr>
            <p:ph type="title"/>
          </p:nvPr>
        </p:nvSpPr>
        <p:spPr>
          <a:xfrm>
            <a:off x="311700" y="95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7631"/>
                </a:solidFill>
                <a:latin typeface="Oswald"/>
                <a:ea typeface="Oswald"/>
                <a:cs typeface="Oswald"/>
                <a:sym typeface="Oswald"/>
              </a:rPr>
              <a:t>Industry employment share 1870-2020</a:t>
            </a:r>
            <a:endParaRPr>
              <a:solidFill>
                <a:srgbClr val="FF7631"/>
              </a:solidFill>
              <a:latin typeface="Oswald"/>
              <a:ea typeface="Oswald"/>
              <a:cs typeface="Oswald"/>
              <a:sym typeface="Oswald"/>
            </a:endParaRPr>
          </a:p>
        </p:txBody>
      </p:sp>
      <p:sp>
        <p:nvSpPr>
          <p:cNvPr id="166" name="Google Shape;166;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7" name="Google Shape;167;p28"/>
          <p:cNvPicPr preferRelativeResize="0"/>
          <p:nvPr/>
        </p:nvPicPr>
        <p:blipFill>
          <a:blip r:embed="rId3">
            <a:alphaModFix/>
          </a:blip>
          <a:stretch>
            <a:fillRect/>
          </a:stretch>
        </p:blipFill>
        <p:spPr>
          <a:xfrm>
            <a:off x="440650" y="668275"/>
            <a:ext cx="8075152" cy="4541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9"/>
          <p:cNvPicPr preferRelativeResize="0"/>
          <p:nvPr/>
        </p:nvPicPr>
        <p:blipFill>
          <a:blip r:embed="rId3">
            <a:alphaModFix/>
          </a:blip>
          <a:stretch>
            <a:fillRect/>
          </a:stretch>
        </p:blipFill>
        <p:spPr>
          <a:xfrm>
            <a:off x="3392238" y="921700"/>
            <a:ext cx="5738087" cy="3647176"/>
          </a:xfrm>
          <a:prstGeom prst="rect">
            <a:avLst/>
          </a:prstGeom>
          <a:noFill/>
          <a:ln>
            <a:noFill/>
          </a:ln>
        </p:spPr>
      </p:pic>
      <p:sp>
        <p:nvSpPr>
          <p:cNvPr id="173" name="Google Shape;173;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D83829"/>
                </a:solidFill>
                <a:latin typeface="Oswald"/>
                <a:ea typeface="Oswald"/>
                <a:cs typeface="Oswald"/>
                <a:sym typeface="Oswald"/>
              </a:rPr>
              <a:t>A historic UK class perspective</a:t>
            </a:r>
            <a:endParaRPr>
              <a:solidFill>
                <a:srgbClr val="D83829"/>
              </a:solidFill>
              <a:latin typeface="Oswald"/>
              <a:ea typeface="Oswald"/>
              <a:cs typeface="Oswald"/>
              <a:sym typeface="Oswald"/>
            </a:endParaRPr>
          </a:p>
        </p:txBody>
      </p:sp>
      <p:sp>
        <p:nvSpPr>
          <p:cNvPr id="174" name="Google Shape;174;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5" name="Google Shape;175;p29"/>
          <p:cNvPicPr preferRelativeResize="0"/>
          <p:nvPr/>
        </p:nvPicPr>
        <p:blipFill>
          <a:blip r:embed="rId4">
            <a:alphaModFix/>
          </a:blip>
          <a:stretch>
            <a:fillRect/>
          </a:stretch>
        </p:blipFill>
        <p:spPr>
          <a:xfrm>
            <a:off x="0" y="2279050"/>
            <a:ext cx="3011325" cy="1447750"/>
          </a:xfrm>
          <a:prstGeom prst="rect">
            <a:avLst/>
          </a:prstGeom>
          <a:noFill/>
          <a:ln>
            <a:noFill/>
          </a:ln>
        </p:spPr>
      </p:pic>
      <p:sp>
        <p:nvSpPr>
          <p:cNvPr id="176" name="Google Shape;176;p29"/>
          <p:cNvSpPr/>
          <p:nvPr/>
        </p:nvSpPr>
        <p:spPr>
          <a:xfrm>
            <a:off x="3011325" y="2715000"/>
            <a:ext cx="487500" cy="460200"/>
          </a:xfrm>
          <a:prstGeom prst="rightArrow">
            <a:avLst>
              <a:gd fmla="val 50000" name="adj1"/>
              <a:gd fmla="val 50000" name="adj2"/>
            </a:avLst>
          </a:prstGeom>
          <a:solidFill>
            <a:srgbClr val="D83829"/>
          </a:solidFill>
          <a:ln cap="flat" cmpd="sng" w="9525">
            <a:solidFill>
              <a:srgbClr val="D838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311700" y="386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solidFill>
                  <a:srgbClr val="FF7631"/>
                </a:solidFill>
                <a:latin typeface="Oswald"/>
                <a:ea typeface="Oswald"/>
                <a:cs typeface="Oswald"/>
                <a:sym typeface="Oswald"/>
              </a:rPr>
              <a:t>Which class do you belong to?</a:t>
            </a:r>
            <a:endParaRPr sz="2820">
              <a:solidFill>
                <a:srgbClr val="FF7631"/>
              </a:solidFill>
              <a:latin typeface="Oswald"/>
              <a:ea typeface="Oswald"/>
              <a:cs typeface="Oswald"/>
              <a:sym typeface="Oswald"/>
            </a:endParaRPr>
          </a:p>
        </p:txBody>
      </p:sp>
      <p:pic>
        <p:nvPicPr>
          <p:cNvPr id="182" name="Google Shape;182;p30"/>
          <p:cNvPicPr preferRelativeResize="0"/>
          <p:nvPr/>
        </p:nvPicPr>
        <p:blipFill>
          <a:blip r:embed="rId3">
            <a:alphaModFix/>
          </a:blip>
          <a:stretch>
            <a:fillRect/>
          </a:stretch>
        </p:blipFill>
        <p:spPr>
          <a:xfrm>
            <a:off x="6463500" y="239950"/>
            <a:ext cx="2417699" cy="2263350"/>
          </a:xfrm>
          <a:prstGeom prst="rect">
            <a:avLst/>
          </a:prstGeom>
          <a:noFill/>
          <a:ln>
            <a:noFill/>
          </a:ln>
        </p:spPr>
      </p:pic>
      <p:sp>
        <p:nvSpPr>
          <p:cNvPr id="183" name="Google Shape;183;p30"/>
          <p:cNvSpPr txBox="1"/>
          <p:nvPr/>
        </p:nvSpPr>
        <p:spPr>
          <a:xfrm>
            <a:off x="116975" y="1098550"/>
            <a:ext cx="4381200" cy="2294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AutoNum type="arabicPeriod"/>
            </a:pPr>
            <a:r>
              <a:rPr b="1" lang="en" sz="1600">
                <a:solidFill>
                  <a:schemeClr val="dk1"/>
                </a:solidFill>
                <a:latin typeface="Lato"/>
                <a:ea typeface="Lato"/>
                <a:cs typeface="Lato"/>
                <a:sym typeface="Lato"/>
              </a:rPr>
              <a:t>Elite:</a:t>
            </a:r>
            <a:r>
              <a:rPr lang="en" sz="1600">
                <a:solidFill>
                  <a:schemeClr val="dk1"/>
                </a:solidFill>
                <a:latin typeface="Lato"/>
                <a:ea typeface="Lato"/>
                <a:cs typeface="Lato"/>
                <a:sym typeface="Lato"/>
              </a:rPr>
              <a:t> A small, privileged group with significant wealth and influence.</a:t>
            </a:r>
            <a:endParaRPr sz="16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600">
              <a:solidFill>
                <a:schemeClr val="dk1"/>
              </a:solidFill>
              <a:latin typeface="Lato"/>
              <a:ea typeface="Lato"/>
              <a:cs typeface="Lato"/>
              <a:sym typeface="Lato"/>
            </a:endParaRPr>
          </a:p>
          <a:p>
            <a:pPr indent="-330200" lvl="0" marL="457200" rtl="0" algn="l">
              <a:lnSpc>
                <a:spcPct val="115000"/>
              </a:lnSpc>
              <a:spcBef>
                <a:spcPts val="0"/>
              </a:spcBef>
              <a:spcAft>
                <a:spcPts val="0"/>
              </a:spcAft>
              <a:buClr>
                <a:schemeClr val="dk1"/>
              </a:buClr>
              <a:buSzPts val="1600"/>
              <a:buAutoNum type="arabicPeriod"/>
            </a:pPr>
            <a:r>
              <a:rPr b="1" lang="en" sz="1600">
                <a:solidFill>
                  <a:schemeClr val="dk1"/>
                </a:solidFill>
                <a:latin typeface="Lato"/>
                <a:ea typeface="Lato"/>
                <a:cs typeface="Lato"/>
                <a:sym typeface="Lato"/>
              </a:rPr>
              <a:t>Established Middle Class</a:t>
            </a:r>
            <a:r>
              <a:rPr lang="en" sz="1600">
                <a:solidFill>
                  <a:schemeClr val="dk1"/>
                </a:solidFill>
                <a:latin typeface="Lato"/>
                <a:ea typeface="Lato"/>
                <a:cs typeface="Lato"/>
                <a:sym typeface="Lato"/>
              </a:rPr>
              <a:t>: Professionals, managers, and high-level white-collar workers with secure, well-paying jobs.</a:t>
            </a:r>
            <a:endParaRPr sz="16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t/>
            </a:r>
            <a:endParaRPr/>
          </a:p>
        </p:txBody>
      </p:sp>
      <p:sp>
        <p:nvSpPr>
          <p:cNvPr id="184" name="Google Shape;184;p30"/>
          <p:cNvSpPr txBox="1"/>
          <p:nvPr/>
        </p:nvSpPr>
        <p:spPr>
          <a:xfrm>
            <a:off x="48900" y="3099750"/>
            <a:ext cx="9211500" cy="35463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AutoNum type="arabicPeriod"/>
            </a:pPr>
            <a:r>
              <a:rPr b="1" lang="en" sz="1600">
                <a:solidFill>
                  <a:schemeClr val="dk1"/>
                </a:solidFill>
                <a:latin typeface="Lato"/>
                <a:ea typeface="Lato"/>
                <a:cs typeface="Lato"/>
                <a:sym typeface="Lato"/>
              </a:rPr>
              <a:t>Technical Middle Class</a:t>
            </a:r>
            <a:r>
              <a:rPr lang="en" sz="1600">
                <a:solidFill>
                  <a:schemeClr val="dk1"/>
                </a:solidFill>
                <a:latin typeface="Lato"/>
                <a:ea typeface="Lato"/>
                <a:cs typeface="Lato"/>
                <a:sym typeface="Lato"/>
              </a:rPr>
              <a:t>: Individuals in technical and skilled professions, often with a strong educational background.</a:t>
            </a:r>
            <a:endParaRPr b="1" sz="1100">
              <a:solidFill>
                <a:schemeClr val="dk1"/>
              </a:solidFill>
            </a:endParaRPr>
          </a:p>
          <a:p>
            <a:pPr indent="-330200" lvl="0" marL="457200" rtl="0" algn="l">
              <a:lnSpc>
                <a:spcPct val="115000"/>
              </a:lnSpc>
              <a:spcBef>
                <a:spcPts val="0"/>
              </a:spcBef>
              <a:spcAft>
                <a:spcPts val="0"/>
              </a:spcAft>
              <a:buClr>
                <a:schemeClr val="dk1"/>
              </a:buClr>
              <a:buSzPts val="1600"/>
              <a:buAutoNum type="arabicPeriod"/>
            </a:pPr>
            <a:r>
              <a:rPr b="1" lang="en" sz="1600">
                <a:solidFill>
                  <a:schemeClr val="dk1"/>
                </a:solidFill>
                <a:latin typeface="Lato"/>
                <a:ea typeface="Lato"/>
                <a:cs typeface="Lato"/>
                <a:sym typeface="Lato"/>
              </a:rPr>
              <a:t>New Affluent Workers</a:t>
            </a:r>
            <a:r>
              <a:rPr lang="en" sz="1600">
                <a:solidFill>
                  <a:schemeClr val="dk1"/>
                </a:solidFill>
                <a:latin typeface="Lato"/>
                <a:ea typeface="Lato"/>
                <a:cs typeface="Lato"/>
                <a:sym typeface="Lato"/>
              </a:rPr>
              <a:t>: Skilled workers in expanding sectors, such as IT and finance, who enjoy relatively high incomes.</a:t>
            </a:r>
            <a:endParaRPr sz="16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600">
              <a:solidFill>
                <a:schemeClr val="dk1"/>
              </a:solidFill>
              <a:latin typeface="Lato"/>
              <a:ea typeface="Lato"/>
              <a:cs typeface="Lato"/>
              <a:sym typeface="Lato"/>
            </a:endParaRPr>
          </a:p>
          <a:p>
            <a:pPr indent="-330200" lvl="0" marL="457200" rtl="0" algn="l">
              <a:lnSpc>
                <a:spcPct val="115000"/>
              </a:lnSpc>
              <a:spcBef>
                <a:spcPts val="0"/>
              </a:spcBef>
              <a:spcAft>
                <a:spcPts val="0"/>
              </a:spcAft>
              <a:buClr>
                <a:schemeClr val="dk1"/>
              </a:buClr>
              <a:buSzPts val="1600"/>
              <a:buAutoNum type="arabicPeriod"/>
            </a:pPr>
            <a:r>
              <a:rPr b="1" lang="en" sz="1600">
                <a:solidFill>
                  <a:schemeClr val="dk1"/>
                </a:solidFill>
                <a:latin typeface="Lato"/>
                <a:ea typeface="Lato"/>
                <a:cs typeface="Lato"/>
                <a:sym typeface="Lato"/>
              </a:rPr>
              <a:t>Traditional Working Class</a:t>
            </a:r>
            <a:r>
              <a:rPr lang="en" sz="1600">
                <a:solidFill>
                  <a:schemeClr val="dk1"/>
                </a:solidFill>
                <a:latin typeface="Lato"/>
                <a:ea typeface="Lato"/>
                <a:cs typeface="Lato"/>
                <a:sym typeface="Lato"/>
              </a:rPr>
              <a:t>: Manual and industrial workers with blue-collar jobs.</a:t>
            </a:r>
            <a:endParaRPr sz="16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600">
              <a:solidFill>
                <a:schemeClr val="dk1"/>
              </a:solidFill>
              <a:latin typeface="Lato"/>
              <a:ea typeface="Lato"/>
              <a:cs typeface="Lato"/>
              <a:sym typeface="Lato"/>
            </a:endParaRPr>
          </a:p>
          <a:p>
            <a:pPr indent="-330200" lvl="0" marL="457200" rtl="0" algn="l">
              <a:lnSpc>
                <a:spcPct val="115000"/>
              </a:lnSpc>
              <a:spcBef>
                <a:spcPts val="0"/>
              </a:spcBef>
              <a:spcAft>
                <a:spcPts val="0"/>
              </a:spcAft>
              <a:buClr>
                <a:schemeClr val="dk1"/>
              </a:buClr>
              <a:buSzPts val="1600"/>
              <a:buAutoNum type="arabicPeriod"/>
            </a:pPr>
            <a:r>
              <a:rPr b="1" lang="en" sz="1600">
                <a:solidFill>
                  <a:schemeClr val="dk1"/>
                </a:solidFill>
                <a:latin typeface="Lato"/>
                <a:ea typeface="Lato"/>
                <a:cs typeface="Lato"/>
                <a:sym typeface="Lato"/>
              </a:rPr>
              <a:t>Emergent Service Workers</a:t>
            </a:r>
            <a:r>
              <a:rPr lang="en" sz="1600">
                <a:solidFill>
                  <a:schemeClr val="dk1"/>
                </a:solidFill>
                <a:latin typeface="Lato"/>
                <a:ea typeface="Lato"/>
                <a:cs typeface="Lato"/>
                <a:sym typeface="Lato"/>
              </a:rPr>
              <a:t>: Individuals in low-paid service industry roles, often lacking job security.</a:t>
            </a:r>
            <a:endParaRPr sz="16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600">
              <a:solidFill>
                <a:schemeClr val="dk1"/>
              </a:solidFill>
              <a:latin typeface="Lato"/>
              <a:ea typeface="Lato"/>
              <a:cs typeface="Lato"/>
              <a:sym typeface="Lato"/>
            </a:endParaRPr>
          </a:p>
          <a:p>
            <a:pPr indent="-330200" lvl="0" marL="457200" rtl="0" algn="l">
              <a:lnSpc>
                <a:spcPct val="115000"/>
              </a:lnSpc>
              <a:spcBef>
                <a:spcPts val="0"/>
              </a:spcBef>
              <a:spcAft>
                <a:spcPts val="0"/>
              </a:spcAft>
              <a:buClr>
                <a:schemeClr val="dk1"/>
              </a:buClr>
              <a:buSzPts val="1600"/>
              <a:buAutoNum type="arabicPeriod"/>
            </a:pPr>
            <a:r>
              <a:rPr b="1" lang="en" sz="1600">
                <a:solidFill>
                  <a:schemeClr val="dk1"/>
                </a:solidFill>
                <a:latin typeface="Lato"/>
                <a:ea typeface="Lato"/>
                <a:cs typeface="Lato"/>
                <a:sym typeface="Lato"/>
              </a:rPr>
              <a:t>Precariat:</a:t>
            </a:r>
            <a:r>
              <a:rPr lang="en" sz="1600">
                <a:solidFill>
                  <a:schemeClr val="dk1"/>
                </a:solidFill>
                <a:latin typeface="Lato"/>
                <a:ea typeface="Lato"/>
                <a:cs typeface="Lato"/>
                <a:sym typeface="Lato"/>
              </a:rPr>
              <a:t> A vulnerable class with insecure, low-wage employment, including part-time and temporary workers.</a:t>
            </a:r>
            <a:endParaRPr sz="190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1"/>
          <p:cNvSpPr txBox="1"/>
          <p:nvPr>
            <p:ph type="title"/>
          </p:nvPr>
        </p:nvSpPr>
        <p:spPr>
          <a:xfrm>
            <a:off x="584725" y="1858525"/>
            <a:ext cx="3765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741B47"/>
                </a:solidFill>
                <a:latin typeface="Lato"/>
                <a:ea typeface="Lato"/>
                <a:cs typeface="Lato"/>
                <a:sym typeface="Lato"/>
              </a:rPr>
              <a:t>Where the elites are most concentrated across the UK</a:t>
            </a:r>
            <a:endParaRPr b="1">
              <a:solidFill>
                <a:srgbClr val="741B47"/>
              </a:solidFill>
              <a:latin typeface="Lato"/>
              <a:ea typeface="Lato"/>
              <a:cs typeface="Lato"/>
              <a:sym typeface="Lato"/>
            </a:endParaRPr>
          </a:p>
        </p:txBody>
      </p:sp>
      <p:pic>
        <p:nvPicPr>
          <p:cNvPr id="190" name="Google Shape;190;p31"/>
          <p:cNvPicPr preferRelativeResize="0"/>
          <p:nvPr/>
        </p:nvPicPr>
        <p:blipFill rotWithShape="1">
          <a:blip r:embed="rId3">
            <a:alphaModFix/>
          </a:blip>
          <a:srcRect b="4045" l="0" r="0" t="3601"/>
          <a:stretch/>
        </p:blipFill>
        <p:spPr>
          <a:xfrm>
            <a:off x="4490225" y="185400"/>
            <a:ext cx="4042250" cy="475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AD8F"/>
        </a:solidFill>
      </p:bgPr>
    </p:bg>
    <p:spTree>
      <p:nvGrpSpPr>
        <p:cNvPr id="60" name="Shape 60"/>
        <p:cNvGrpSpPr/>
        <p:nvPr/>
      </p:nvGrpSpPr>
      <p:grpSpPr>
        <a:xfrm>
          <a:off x="0" y="0"/>
          <a:ext cx="0" cy="0"/>
          <a:chOff x="0" y="0"/>
          <a:chExt cx="0" cy="0"/>
        </a:xfrm>
      </p:grpSpPr>
      <p:sp>
        <p:nvSpPr>
          <p:cNvPr id="61" name="Google Shape;61;p14"/>
          <p:cNvSpPr txBox="1"/>
          <p:nvPr>
            <p:ph type="ctrTitle"/>
          </p:nvPr>
        </p:nvSpPr>
        <p:spPr>
          <a:xfrm>
            <a:off x="343800" y="455650"/>
            <a:ext cx="8456400" cy="1304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Oswald"/>
                <a:ea typeface="Oswald"/>
                <a:cs typeface="Oswald"/>
                <a:sym typeface="Oswald"/>
              </a:rPr>
              <a:t>Know Your Own Economy (UK)</a:t>
            </a:r>
            <a:endParaRPr>
              <a:solidFill>
                <a:schemeClr val="lt1"/>
              </a:solidFill>
              <a:latin typeface="Oswald"/>
              <a:ea typeface="Oswald"/>
              <a:cs typeface="Oswald"/>
              <a:sym typeface="Oswald"/>
            </a:endParaRPr>
          </a:p>
        </p:txBody>
      </p:sp>
      <p:pic>
        <p:nvPicPr>
          <p:cNvPr id="62" name="Google Shape;62;p14"/>
          <p:cNvPicPr preferRelativeResize="0"/>
          <p:nvPr/>
        </p:nvPicPr>
        <p:blipFill>
          <a:blip r:embed="rId3">
            <a:alphaModFix/>
          </a:blip>
          <a:stretch>
            <a:fillRect/>
          </a:stretch>
        </p:blipFill>
        <p:spPr>
          <a:xfrm>
            <a:off x="3753251" y="1973350"/>
            <a:ext cx="1637475" cy="20557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6" name="Google Shape;196;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7" name="Google Shape;197;p32"/>
          <p:cNvPicPr preferRelativeResize="0"/>
          <p:nvPr/>
        </p:nvPicPr>
        <p:blipFill rotWithShape="1">
          <a:blip r:embed="rId3">
            <a:alphaModFix/>
          </a:blip>
          <a:srcRect b="0" l="0" r="16520" t="0"/>
          <a:stretch/>
        </p:blipFill>
        <p:spPr>
          <a:xfrm>
            <a:off x="-48525" y="375250"/>
            <a:ext cx="4620526" cy="4393001"/>
          </a:xfrm>
          <a:prstGeom prst="rect">
            <a:avLst/>
          </a:prstGeom>
          <a:noFill/>
          <a:ln>
            <a:noFill/>
          </a:ln>
        </p:spPr>
      </p:pic>
      <p:pic>
        <p:nvPicPr>
          <p:cNvPr id="198" name="Google Shape;198;p32"/>
          <p:cNvPicPr preferRelativeResize="0"/>
          <p:nvPr/>
        </p:nvPicPr>
        <p:blipFill>
          <a:blip r:embed="rId4">
            <a:alphaModFix/>
          </a:blip>
          <a:stretch>
            <a:fillRect/>
          </a:stretch>
        </p:blipFill>
        <p:spPr>
          <a:xfrm>
            <a:off x="4572000" y="375238"/>
            <a:ext cx="4571999" cy="43628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AD8F"/>
        </a:solidFill>
      </p:bgPr>
    </p:bg>
    <p:spTree>
      <p:nvGrpSpPr>
        <p:cNvPr id="202" name="Shape 202"/>
        <p:cNvGrpSpPr/>
        <p:nvPr/>
      </p:nvGrpSpPr>
      <p:grpSpPr>
        <a:xfrm>
          <a:off x="0" y="0"/>
          <a:ext cx="0" cy="0"/>
          <a:chOff x="0" y="0"/>
          <a:chExt cx="0" cy="0"/>
        </a:xfrm>
      </p:grpSpPr>
      <p:sp>
        <p:nvSpPr>
          <p:cNvPr id="203" name="Google Shape;203;p3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solidFill>
                  <a:schemeClr val="lt1"/>
                </a:solidFill>
                <a:latin typeface="Oswald"/>
                <a:ea typeface="Oswald"/>
                <a:cs typeface="Oswald"/>
                <a:sym typeface="Oswald"/>
              </a:rPr>
              <a:t>Quiz</a:t>
            </a:r>
            <a:endParaRPr sz="5800">
              <a:solidFill>
                <a:schemeClr val="lt1"/>
              </a:solidFill>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https://learningapps.org/watch?v=p99m99crn23</a:t>
            </a:r>
            <a:r>
              <a:rPr lang="en"/>
              <a:t> </a:t>
            </a:r>
            <a:endParaRPr/>
          </a:p>
        </p:txBody>
      </p:sp>
      <p:sp>
        <p:nvSpPr>
          <p:cNvPr id="209" name="Google Shape;209;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0" name="Google Shape;210;p34"/>
          <p:cNvPicPr preferRelativeResize="0"/>
          <p:nvPr/>
        </p:nvPicPr>
        <p:blipFill>
          <a:blip r:embed="rId4">
            <a:alphaModFix/>
          </a:blip>
          <a:stretch>
            <a:fillRect/>
          </a:stretch>
        </p:blipFill>
        <p:spPr>
          <a:xfrm>
            <a:off x="5440575" y="1219725"/>
            <a:ext cx="3304575" cy="32818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4" name="Shape 214"/>
        <p:cNvGrpSpPr/>
        <p:nvPr/>
      </p:nvGrpSpPr>
      <p:grpSpPr>
        <a:xfrm>
          <a:off x="0" y="0"/>
          <a:ext cx="0" cy="0"/>
          <a:chOff x="0" y="0"/>
          <a:chExt cx="0" cy="0"/>
        </a:xfrm>
      </p:grpSpPr>
      <p:sp>
        <p:nvSpPr>
          <p:cNvPr id="215" name="Google Shape;215;p35"/>
          <p:cNvSpPr txBox="1"/>
          <p:nvPr>
            <p:ph type="title"/>
          </p:nvPr>
        </p:nvSpPr>
        <p:spPr>
          <a:xfrm>
            <a:off x="3672150" y="299925"/>
            <a:ext cx="1799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Oswald"/>
                <a:ea typeface="Oswald"/>
                <a:cs typeface="Oswald"/>
                <a:sym typeface="Oswald"/>
              </a:rPr>
              <a:t>Miniquiz</a:t>
            </a:r>
            <a:endParaRPr sz="3020">
              <a:latin typeface="Oswald"/>
              <a:ea typeface="Oswald"/>
              <a:cs typeface="Oswald"/>
              <a:sym typeface="Oswald"/>
            </a:endParaRPr>
          </a:p>
        </p:txBody>
      </p:sp>
      <p:sp>
        <p:nvSpPr>
          <p:cNvPr id="216" name="Google Shape;216;p35"/>
          <p:cNvSpPr txBox="1"/>
          <p:nvPr>
            <p:ph idx="1" type="body"/>
          </p:nvPr>
        </p:nvSpPr>
        <p:spPr>
          <a:xfrm>
            <a:off x="195450" y="1213950"/>
            <a:ext cx="8753100" cy="33525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chemeClr val="dk1"/>
              </a:buClr>
              <a:buSzPts val="2000"/>
              <a:buFont typeface="Verdana"/>
              <a:buAutoNum type="arabicPeriod"/>
            </a:pPr>
            <a:r>
              <a:rPr lang="en" sz="2000">
                <a:solidFill>
                  <a:schemeClr val="dk1"/>
                </a:solidFill>
                <a:latin typeface="Lato"/>
                <a:ea typeface="Lato"/>
                <a:cs typeface="Lato"/>
                <a:sym typeface="Lato"/>
              </a:rPr>
              <a:t>What is the current unemployment rate? / Out of everyone who has a job or is actively looking for one, what percentage do </a:t>
            </a:r>
            <a:r>
              <a:rPr b="1" lang="en" sz="2000" u="sng">
                <a:solidFill>
                  <a:schemeClr val="dk1"/>
                </a:solidFill>
                <a:latin typeface="Lato"/>
                <a:ea typeface="Lato"/>
                <a:cs typeface="Lato"/>
                <a:sym typeface="Lato"/>
              </a:rPr>
              <a:t>not</a:t>
            </a:r>
            <a:r>
              <a:rPr lang="en" sz="2000">
                <a:solidFill>
                  <a:schemeClr val="dk1"/>
                </a:solidFill>
                <a:latin typeface="Lato"/>
                <a:ea typeface="Lato"/>
                <a:cs typeface="Lato"/>
                <a:sym typeface="Lato"/>
              </a:rPr>
              <a:t> have a job?</a:t>
            </a:r>
            <a:endParaRPr sz="2000">
              <a:solidFill>
                <a:schemeClr val="dk1"/>
              </a:solidFill>
              <a:latin typeface="Lato"/>
              <a:ea typeface="Lato"/>
              <a:cs typeface="Lato"/>
              <a:sym typeface="Lato"/>
            </a:endParaRPr>
          </a:p>
          <a:p>
            <a:pPr indent="-355600" lvl="1" marL="914400" rtl="0" algn="l">
              <a:lnSpc>
                <a:spcPct val="150000"/>
              </a:lnSpc>
              <a:spcBef>
                <a:spcPts val="0"/>
              </a:spcBef>
              <a:spcAft>
                <a:spcPts val="0"/>
              </a:spcAft>
              <a:buClr>
                <a:schemeClr val="dk1"/>
              </a:buClr>
              <a:buSzPts val="2000"/>
              <a:buFont typeface="Lato"/>
              <a:buAutoNum type="alphaLcPeriod"/>
            </a:pPr>
            <a:r>
              <a:rPr lang="en" sz="2000">
                <a:solidFill>
                  <a:schemeClr val="dk1"/>
                </a:solidFill>
                <a:latin typeface="Lato"/>
                <a:ea typeface="Lato"/>
                <a:cs typeface="Lato"/>
                <a:sym typeface="Lato"/>
              </a:rPr>
              <a:t>1%</a:t>
            </a:r>
            <a:endParaRPr sz="2000">
              <a:solidFill>
                <a:schemeClr val="dk1"/>
              </a:solidFill>
              <a:latin typeface="Lato"/>
              <a:ea typeface="Lato"/>
              <a:cs typeface="Lato"/>
              <a:sym typeface="Lato"/>
            </a:endParaRPr>
          </a:p>
          <a:p>
            <a:pPr indent="-355600" lvl="1" marL="914400" rtl="0" algn="l">
              <a:lnSpc>
                <a:spcPct val="150000"/>
              </a:lnSpc>
              <a:spcBef>
                <a:spcPts val="0"/>
              </a:spcBef>
              <a:spcAft>
                <a:spcPts val="0"/>
              </a:spcAft>
              <a:buClr>
                <a:schemeClr val="dk1"/>
              </a:buClr>
              <a:buSzPts val="2000"/>
              <a:buFont typeface="Lato"/>
              <a:buAutoNum type="alphaLcPeriod"/>
            </a:pPr>
            <a:r>
              <a:rPr lang="en" sz="2000">
                <a:solidFill>
                  <a:schemeClr val="dk1"/>
                </a:solidFill>
                <a:latin typeface="Lato"/>
                <a:ea typeface="Lato"/>
                <a:cs typeface="Lato"/>
                <a:sym typeface="Lato"/>
              </a:rPr>
              <a:t>9%</a:t>
            </a:r>
            <a:endParaRPr sz="2000">
              <a:solidFill>
                <a:schemeClr val="dk1"/>
              </a:solidFill>
              <a:latin typeface="Lato"/>
              <a:ea typeface="Lato"/>
              <a:cs typeface="Lato"/>
              <a:sym typeface="Lato"/>
            </a:endParaRPr>
          </a:p>
          <a:p>
            <a:pPr indent="-355600" lvl="1" marL="914400" rtl="0" algn="l">
              <a:lnSpc>
                <a:spcPct val="150000"/>
              </a:lnSpc>
              <a:spcBef>
                <a:spcPts val="0"/>
              </a:spcBef>
              <a:spcAft>
                <a:spcPts val="0"/>
              </a:spcAft>
              <a:buClr>
                <a:schemeClr val="dk1"/>
              </a:buClr>
              <a:buSzPts val="2000"/>
              <a:buFont typeface="Lato"/>
              <a:buAutoNum type="alphaLcPeriod"/>
            </a:pPr>
            <a:r>
              <a:rPr lang="en" sz="2000">
                <a:solidFill>
                  <a:schemeClr val="dk1"/>
                </a:solidFill>
                <a:latin typeface="Lato"/>
                <a:ea typeface="Lato"/>
                <a:cs typeface="Lato"/>
                <a:sym typeface="Lato"/>
              </a:rPr>
              <a:t>16%</a:t>
            </a:r>
            <a:endParaRPr sz="2000">
              <a:solidFill>
                <a:schemeClr val="dk1"/>
              </a:solidFill>
              <a:latin typeface="Lato"/>
              <a:ea typeface="Lato"/>
              <a:cs typeface="Lato"/>
              <a:sym typeface="Lato"/>
            </a:endParaRPr>
          </a:p>
          <a:p>
            <a:pPr indent="-355600" lvl="1" marL="914400" rtl="0" algn="l">
              <a:lnSpc>
                <a:spcPct val="150000"/>
              </a:lnSpc>
              <a:spcBef>
                <a:spcPts val="0"/>
              </a:spcBef>
              <a:spcAft>
                <a:spcPts val="0"/>
              </a:spcAft>
              <a:buClr>
                <a:schemeClr val="dk1"/>
              </a:buClr>
              <a:buSzPts val="2000"/>
              <a:buFont typeface="Lato"/>
              <a:buAutoNum type="alphaLcPeriod"/>
            </a:pPr>
            <a:r>
              <a:rPr lang="en" sz="2000">
                <a:solidFill>
                  <a:schemeClr val="dk1"/>
                </a:solidFill>
                <a:latin typeface="Lato"/>
                <a:ea typeface="Lato"/>
                <a:cs typeface="Lato"/>
                <a:sym typeface="Lato"/>
              </a:rPr>
              <a:t>4%</a:t>
            </a:r>
            <a:endParaRPr sz="20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sz="1600"/>
          </a:p>
        </p:txBody>
      </p:sp>
      <p:pic>
        <p:nvPicPr>
          <p:cNvPr id="217" name="Google Shape;217;p35"/>
          <p:cNvPicPr preferRelativeResize="0"/>
          <p:nvPr/>
        </p:nvPicPr>
        <p:blipFill>
          <a:blip r:embed="rId3">
            <a:alphaModFix/>
          </a:blip>
          <a:stretch>
            <a:fillRect/>
          </a:stretch>
        </p:blipFill>
        <p:spPr>
          <a:xfrm>
            <a:off x="6897350" y="2438600"/>
            <a:ext cx="1219200" cy="121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0" st="0"/>
                                            </p:txEl>
                                          </p:spTgt>
                                        </p:tgtEl>
                                        <p:attrNameLst>
                                          <p:attrName>style.visibility</p:attrName>
                                        </p:attrNameLst>
                                      </p:cBhvr>
                                      <p:to>
                                        <p:strVal val="visible"/>
                                      </p:to>
                                    </p:set>
                                    <p:animEffect filter="fade" transition="in">
                                      <p:cBhvr>
                                        <p:cTn dur="1000"/>
                                        <p:tgtEl>
                                          <p:spTgt spid="2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1" st="1"/>
                                            </p:txEl>
                                          </p:spTgt>
                                        </p:tgtEl>
                                        <p:attrNameLst>
                                          <p:attrName>style.visibility</p:attrName>
                                        </p:attrNameLst>
                                      </p:cBhvr>
                                      <p:to>
                                        <p:strVal val="visible"/>
                                      </p:to>
                                    </p:set>
                                    <p:animEffect filter="fade" transition="in">
                                      <p:cBhvr>
                                        <p:cTn dur="1000"/>
                                        <p:tgtEl>
                                          <p:spTgt spid="2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2" st="2"/>
                                            </p:txEl>
                                          </p:spTgt>
                                        </p:tgtEl>
                                        <p:attrNameLst>
                                          <p:attrName>style.visibility</p:attrName>
                                        </p:attrNameLst>
                                      </p:cBhvr>
                                      <p:to>
                                        <p:strVal val="visible"/>
                                      </p:to>
                                    </p:set>
                                    <p:animEffect filter="fade" transition="in">
                                      <p:cBhvr>
                                        <p:cTn dur="1000"/>
                                        <p:tgtEl>
                                          <p:spTgt spid="2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3" st="3"/>
                                            </p:txEl>
                                          </p:spTgt>
                                        </p:tgtEl>
                                        <p:attrNameLst>
                                          <p:attrName>style.visibility</p:attrName>
                                        </p:attrNameLst>
                                      </p:cBhvr>
                                      <p:to>
                                        <p:strVal val="visible"/>
                                      </p:to>
                                    </p:set>
                                    <p:animEffect filter="fade" transition="in">
                                      <p:cBhvr>
                                        <p:cTn dur="1000"/>
                                        <p:tgtEl>
                                          <p:spTgt spid="2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4" st="4"/>
                                            </p:txEl>
                                          </p:spTgt>
                                        </p:tgtEl>
                                        <p:attrNameLst>
                                          <p:attrName>style.visibility</p:attrName>
                                        </p:attrNameLst>
                                      </p:cBhvr>
                                      <p:to>
                                        <p:strVal val="visible"/>
                                      </p:to>
                                    </p:set>
                                    <p:animEffect filter="fade" transition="in">
                                      <p:cBhvr>
                                        <p:cTn dur="1000"/>
                                        <p:tgtEl>
                                          <p:spTgt spid="2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5" st="5"/>
                                            </p:txEl>
                                          </p:spTgt>
                                        </p:tgtEl>
                                        <p:attrNameLst>
                                          <p:attrName>style.visibility</p:attrName>
                                        </p:attrNameLst>
                                      </p:cBhvr>
                                      <p:to>
                                        <p:strVal val="visible"/>
                                      </p:to>
                                    </p:set>
                                    <p:animEffect filter="fade" transition="in">
                                      <p:cBhvr>
                                        <p:cTn dur="1000"/>
                                        <p:tgtEl>
                                          <p:spTgt spid="21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1" name="Shape 221"/>
        <p:cNvGrpSpPr/>
        <p:nvPr/>
      </p:nvGrpSpPr>
      <p:grpSpPr>
        <a:xfrm>
          <a:off x="0" y="0"/>
          <a:ext cx="0" cy="0"/>
          <a:chOff x="0" y="0"/>
          <a:chExt cx="0" cy="0"/>
        </a:xfrm>
      </p:grpSpPr>
      <p:sp>
        <p:nvSpPr>
          <p:cNvPr id="222" name="Google Shape;222;p36"/>
          <p:cNvSpPr txBox="1"/>
          <p:nvPr>
            <p:ph type="title"/>
          </p:nvPr>
        </p:nvSpPr>
        <p:spPr>
          <a:xfrm>
            <a:off x="3672150" y="299925"/>
            <a:ext cx="1799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Oswald"/>
                <a:ea typeface="Oswald"/>
                <a:cs typeface="Oswald"/>
                <a:sym typeface="Oswald"/>
              </a:rPr>
              <a:t>Miniquiz</a:t>
            </a:r>
            <a:endParaRPr sz="3020">
              <a:latin typeface="Oswald"/>
              <a:ea typeface="Oswald"/>
              <a:cs typeface="Oswald"/>
              <a:sym typeface="Oswald"/>
            </a:endParaRPr>
          </a:p>
        </p:txBody>
      </p:sp>
      <p:sp>
        <p:nvSpPr>
          <p:cNvPr id="223" name="Google Shape;223;p36"/>
          <p:cNvSpPr txBox="1"/>
          <p:nvPr>
            <p:ph idx="1" type="body"/>
          </p:nvPr>
        </p:nvSpPr>
        <p:spPr>
          <a:xfrm>
            <a:off x="195450" y="1213950"/>
            <a:ext cx="8753100" cy="32745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chemeClr val="dk1"/>
              </a:buClr>
              <a:buSzPts val="2000"/>
              <a:buFont typeface="Verdana"/>
              <a:buAutoNum type="arabicPeriod"/>
            </a:pPr>
            <a:r>
              <a:rPr lang="en" sz="2000">
                <a:solidFill>
                  <a:schemeClr val="dk1"/>
                </a:solidFill>
                <a:latin typeface="Lato"/>
                <a:ea typeface="Lato"/>
                <a:cs typeface="Lato"/>
                <a:sym typeface="Lato"/>
              </a:rPr>
              <a:t>What is the current unemployment rate? / Out of everyone who has a job or is actively looking for one, what percentage do </a:t>
            </a:r>
            <a:r>
              <a:rPr b="1" lang="en" sz="2000" u="sng">
                <a:solidFill>
                  <a:schemeClr val="dk1"/>
                </a:solidFill>
                <a:latin typeface="Lato"/>
                <a:ea typeface="Lato"/>
                <a:cs typeface="Lato"/>
                <a:sym typeface="Lato"/>
              </a:rPr>
              <a:t>not</a:t>
            </a:r>
            <a:r>
              <a:rPr lang="en" sz="2000">
                <a:solidFill>
                  <a:schemeClr val="dk1"/>
                </a:solidFill>
                <a:latin typeface="Lato"/>
                <a:ea typeface="Lato"/>
                <a:cs typeface="Lato"/>
                <a:sym typeface="Lato"/>
              </a:rPr>
              <a:t> have a job?</a:t>
            </a:r>
            <a:endParaRPr sz="2000">
              <a:solidFill>
                <a:schemeClr val="dk1"/>
              </a:solidFill>
              <a:latin typeface="Lato"/>
              <a:ea typeface="Lato"/>
              <a:cs typeface="Lato"/>
              <a:sym typeface="Lato"/>
            </a:endParaRPr>
          </a:p>
          <a:p>
            <a:pPr indent="-355600" lvl="1" marL="914400" rtl="0" algn="l">
              <a:lnSpc>
                <a:spcPct val="150000"/>
              </a:lnSpc>
              <a:spcBef>
                <a:spcPts val="0"/>
              </a:spcBef>
              <a:spcAft>
                <a:spcPts val="0"/>
              </a:spcAft>
              <a:buClr>
                <a:schemeClr val="dk1"/>
              </a:buClr>
              <a:buSzPts val="2000"/>
              <a:buFont typeface="Lato"/>
              <a:buAutoNum type="alphaLcPeriod"/>
            </a:pPr>
            <a:r>
              <a:rPr lang="en" sz="2000">
                <a:solidFill>
                  <a:schemeClr val="dk1"/>
                </a:solidFill>
                <a:latin typeface="Lato"/>
                <a:ea typeface="Lato"/>
                <a:cs typeface="Lato"/>
                <a:sym typeface="Lato"/>
              </a:rPr>
              <a:t>1%</a:t>
            </a:r>
            <a:endParaRPr sz="2000">
              <a:solidFill>
                <a:schemeClr val="dk1"/>
              </a:solidFill>
              <a:latin typeface="Lato"/>
              <a:ea typeface="Lato"/>
              <a:cs typeface="Lato"/>
              <a:sym typeface="Lato"/>
            </a:endParaRPr>
          </a:p>
          <a:p>
            <a:pPr indent="-355600" lvl="1" marL="914400" rtl="0" algn="l">
              <a:lnSpc>
                <a:spcPct val="150000"/>
              </a:lnSpc>
              <a:spcBef>
                <a:spcPts val="0"/>
              </a:spcBef>
              <a:spcAft>
                <a:spcPts val="0"/>
              </a:spcAft>
              <a:buClr>
                <a:schemeClr val="dk1"/>
              </a:buClr>
              <a:buSzPts val="2000"/>
              <a:buFont typeface="Lato"/>
              <a:buAutoNum type="alphaLcPeriod"/>
            </a:pPr>
            <a:r>
              <a:rPr lang="en" sz="2000">
                <a:solidFill>
                  <a:schemeClr val="dk1"/>
                </a:solidFill>
                <a:latin typeface="Lato"/>
                <a:ea typeface="Lato"/>
                <a:cs typeface="Lato"/>
                <a:sym typeface="Lato"/>
              </a:rPr>
              <a:t>9%</a:t>
            </a:r>
            <a:endParaRPr sz="2000">
              <a:solidFill>
                <a:schemeClr val="dk1"/>
              </a:solidFill>
              <a:latin typeface="Lato"/>
              <a:ea typeface="Lato"/>
              <a:cs typeface="Lato"/>
              <a:sym typeface="Lato"/>
            </a:endParaRPr>
          </a:p>
          <a:p>
            <a:pPr indent="-355600" lvl="1" marL="914400" rtl="0" algn="l">
              <a:lnSpc>
                <a:spcPct val="150000"/>
              </a:lnSpc>
              <a:spcBef>
                <a:spcPts val="0"/>
              </a:spcBef>
              <a:spcAft>
                <a:spcPts val="0"/>
              </a:spcAft>
              <a:buClr>
                <a:schemeClr val="dk1"/>
              </a:buClr>
              <a:buSzPts val="2000"/>
              <a:buFont typeface="Lato"/>
              <a:buAutoNum type="alphaLcPeriod"/>
            </a:pPr>
            <a:r>
              <a:rPr lang="en" sz="2000">
                <a:solidFill>
                  <a:schemeClr val="dk1"/>
                </a:solidFill>
                <a:latin typeface="Lato"/>
                <a:ea typeface="Lato"/>
                <a:cs typeface="Lato"/>
                <a:sym typeface="Lato"/>
              </a:rPr>
              <a:t>16%</a:t>
            </a:r>
            <a:endParaRPr sz="2000">
              <a:solidFill>
                <a:schemeClr val="dk1"/>
              </a:solidFill>
              <a:latin typeface="Lato"/>
              <a:ea typeface="Lato"/>
              <a:cs typeface="Lato"/>
              <a:sym typeface="Lato"/>
            </a:endParaRPr>
          </a:p>
          <a:p>
            <a:pPr indent="-355600" lvl="1" marL="914400" rtl="0" algn="l">
              <a:lnSpc>
                <a:spcPct val="150000"/>
              </a:lnSpc>
              <a:spcBef>
                <a:spcPts val="0"/>
              </a:spcBef>
              <a:spcAft>
                <a:spcPts val="0"/>
              </a:spcAft>
              <a:buClr>
                <a:schemeClr val="dk1"/>
              </a:buClr>
              <a:buSzPts val="2000"/>
              <a:buFont typeface="Lato"/>
              <a:buAutoNum type="alphaLcPeriod"/>
            </a:pPr>
            <a:r>
              <a:rPr b="1" lang="en" sz="2000">
                <a:solidFill>
                  <a:schemeClr val="dk1"/>
                </a:solidFill>
                <a:latin typeface="Lato"/>
                <a:ea typeface="Lato"/>
                <a:cs typeface="Lato"/>
                <a:sym typeface="Lato"/>
              </a:rPr>
              <a:t>4%</a:t>
            </a:r>
            <a:endParaRPr b="1" sz="20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sz="1600"/>
          </a:p>
        </p:txBody>
      </p:sp>
      <p:pic>
        <p:nvPicPr>
          <p:cNvPr id="224" name="Google Shape;224;p36"/>
          <p:cNvPicPr preferRelativeResize="0"/>
          <p:nvPr/>
        </p:nvPicPr>
        <p:blipFill>
          <a:blip r:embed="rId3">
            <a:alphaModFix/>
          </a:blip>
          <a:stretch>
            <a:fillRect/>
          </a:stretch>
        </p:blipFill>
        <p:spPr>
          <a:xfrm>
            <a:off x="6897350" y="2389700"/>
            <a:ext cx="1219200" cy="121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animEffect filter="fade" transition="in">
                                      <p:cBhvr>
                                        <p:cTn dur="1000"/>
                                        <p:tgtEl>
                                          <p:spTgt spid="2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xEl>
                                              <p:pRg end="1" st="1"/>
                                            </p:txEl>
                                          </p:spTgt>
                                        </p:tgtEl>
                                        <p:attrNameLst>
                                          <p:attrName>style.visibility</p:attrName>
                                        </p:attrNameLst>
                                      </p:cBhvr>
                                      <p:to>
                                        <p:strVal val="visible"/>
                                      </p:to>
                                    </p:set>
                                    <p:animEffect filter="fade" transition="in">
                                      <p:cBhvr>
                                        <p:cTn dur="1000"/>
                                        <p:tgtEl>
                                          <p:spTgt spid="2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xEl>
                                              <p:pRg end="2" st="2"/>
                                            </p:txEl>
                                          </p:spTgt>
                                        </p:tgtEl>
                                        <p:attrNameLst>
                                          <p:attrName>style.visibility</p:attrName>
                                        </p:attrNameLst>
                                      </p:cBhvr>
                                      <p:to>
                                        <p:strVal val="visible"/>
                                      </p:to>
                                    </p:set>
                                    <p:animEffect filter="fade" transition="in">
                                      <p:cBhvr>
                                        <p:cTn dur="1000"/>
                                        <p:tgtEl>
                                          <p:spTgt spid="22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xEl>
                                              <p:pRg end="3" st="3"/>
                                            </p:txEl>
                                          </p:spTgt>
                                        </p:tgtEl>
                                        <p:attrNameLst>
                                          <p:attrName>style.visibility</p:attrName>
                                        </p:attrNameLst>
                                      </p:cBhvr>
                                      <p:to>
                                        <p:strVal val="visible"/>
                                      </p:to>
                                    </p:set>
                                    <p:animEffect filter="fade" transition="in">
                                      <p:cBhvr>
                                        <p:cTn dur="1000"/>
                                        <p:tgtEl>
                                          <p:spTgt spid="22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xEl>
                                              <p:pRg end="4" st="4"/>
                                            </p:txEl>
                                          </p:spTgt>
                                        </p:tgtEl>
                                        <p:attrNameLst>
                                          <p:attrName>style.visibility</p:attrName>
                                        </p:attrNameLst>
                                      </p:cBhvr>
                                      <p:to>
                                        <p:strVal val="visible"/>
                                      </p:to>
                                    </p:set>
                                    <p:animEffect filter="fade" transition="in">
                                      <p:cBhvr>
                                        <p:cTn dur="1000"/>
                                        <p:tgtEl>
                                          <p:spTgt spid="22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xEl>
                                              <p:pRg end="5" st="5"/>
                                            </p:txEl>
                                          </p:spTgt>
                                        </p:tgtEl>
                                        <p:attrNameLst>
                                          <p:attrName>style.visibility</p:attrName>
                                        </p:attrNameLst>
                                      </p:cBhvr>
                                      <p:to>
                                        <p:strVal val="visible"/>
                                      </p:to>
                                    </p:set>
                                    <p:animEffect filter="fade" transition="in">
                                      <p:cBhvr>
                                        <p:cTn dur="1000"/>
                                        <p:tgtEl>
                                          <p:spTgt spid="22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8" name="Shape 228"/>
        <p:cNvGrpSpPr/>
        <p:nvPr/>
      </p:nvGrpSpPr>
      <p:grpSpPr>
        <a:xfrm>
          <a:off x="0" y="0"/>
          <a:ext cx="0" cy="0"/>
          <a:chOff x="0" y="0"/>
          <a:chExt cx="0" cy="0"/>
        </a:xfrm>
      </p:grpSpPr>
      <p:sp>
        <p:nvSpPr>
          <p:cNvPr id="229" name="Google Shape;229;p37"/>
          <p:cNvSpPr txBox="1"/>
          <p:nvPr>
            <p:ph idx="1" type="body"/>
          </p:nvPr>
        </p:nvSpPr>
        <p:spPr>
          <a:xfrm>
            <a:off x="311700" y="618500"/>
            <a:ext cx="8520600" cy="3416400"/>
          </a:xfrm>
          <a:prstGeom prst="rect">
            <a:avLst/>
          </a:prstGeom>
        </p:spPr>
        <p:txBody>
          <a:bodyPr anchorCtr="0" anchor="t" bIns="91425" lIns="91425" spcFirstLastPara="1" rIns="91425" wrap="square" tIns="91425">
            <a:normAutofit lnSpcReduction="10000"/>
          </a:bodyPr>
          <a:lstStyle/>
          <a:p>
            <a:pPr indent="0" lvl="0" marL="0" rtl="0" algn="l">
              <a:lnSpc>
                <a:spcPct val="150000"/>
              </a:lnSpc>
              <a:spcBef>
                <a:spcPts val="0"/>
              </a:spcBef>
              <a:spcAft>
                <a:spcPts val="0"/>
              </a:spcAft>
              <a:buNone/>
            </a:pPr>
            <a:r>
              <a:rPr lang="en" sz="1900">
                <a:solidFill>
                  <a:schemeClr val="dk1"/>
                </a:solidFill>
                <a:latin typeface="Lato"/>
                <a:ea typeface="Lato"/>
                <a:cs typeface="Lato"/>
                <a:sym typeface="Lato"/>
              </a:rPr>
              <a:t>2. What is the current inflation rate? / How much higher were prices last month compared to 12 months earlier?</a:t>
            </a:r>
            <a:endParaRPr sz="19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9%. </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1%</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4%</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16%.</a:t>
            </a:r>
            <a:endParaRPr sz="19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a:p>
        </p:txBody>
      </p:sp>
      <p:pic>
        <p:nvPicPr>
          <p:cNvPr id="230" name="Google Shape;230;p37"/>
          <p:cNvPicPr preferRelativeResize="0"/>
          <p:nvPr/>
        </p:nvPicPr>
        <p:blipFill>
          <a:blip r:embed="rId3">
            <a:alphaModFix/>
          </a:blip>
          <a:stretch>
            <a:fillRect/>
          </a:stretch>
        </p:blipFill>
        <p:spPr>
          <a:xfrm>
            <a:off x="4899225" y="1456820"/>
            <a:ext cx="3291100" cy="2471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4" name="Shape 234"/>
        <p:cNvGrpSpPr/>
        <p:nvPr/>
      </p:nvGrpSpPr>
      <p:grpSpPr>
        <a:xfrm>
          <a:off x="0" y="0"/>
          <a:ext cx="0" cy="0"/>
          <a:chOff x="0" y="0"/>
          <a:chExt cx="0" cy="0"/>
        </a:xfrm>
      </p:grpSpPr>
      <p:sp>
        <p:nvSpPr>
          <p:cNvPr id="235" name="Google Shape;235;p38"/>
          <p:cNvSpPr txBox="1"/>
          <p:nvPr>
            <p:ph idx="1" type="body"/>
          </p:nvPr>
        </p:nvSpPr>
        <p:spPr>
          <a:xfrm>
            <a:off x="311700" y="618500"/>
            <a:ext cx="8520600" cy="3416400"/>
          </a:xfrm>
          <a:prstGeom prst="rect">
            <a:avLst/>
          </a:prstGeom>
        </p:spPr>
        <p:txBody>
          <a:bodyPr anchorCtr="0" anchor="t" bIns="91425" lIns="91425" spcFirstLastPara="1" rIns="91425" wrap="square" tIns="91425">
            <a:normAutofit lnSpcReduction="10000"/>
          </a:bodyPr>
          <a:lstStyle/>
          <a:p>
            <a:pPr indent="0" lvl="0" marL="0" rtl="0" algn="l">
              <a:lnSpc>
                <a:spcPct val="150000"/>
              </a:lnSpc>
              <a:spcBef>
                <a:spcPts val="0"/>
              </a:spcBef>
              <a:spcAft>
                <a:spcPts val="0"/>
              </a:spcAft>
              <a:buNone/>
            </a:pPr>
            <a:r>
              <a:rPr lang="en" sz="1900">
                <a:solidFill>
                  <a:schemeClr val="dk1"/>
                </a:solidFill>
                <a:latin typeface="Lato"/>
                <a:ea typeface="Lato"/>
                <a:cs typeface="Lato"/>
                <a:sym typeface="Lato"/>
              </a:rPr>
              <a:t>2. What is the current inflation rate? / How much higher were prices last month compared to 12 months earlier?</a:t>
            </a:r>
            <a:endParaRPr sz="19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b="1" lang="en" sz="1900">
                <a:solidFill>
                  <a:schemeClr val="dk1"/>
                </a:solidFill>
                <a:latin typeface="Lato"/>
                <a:ea typeface="Lato"/>
                <a:cs typeface="Lato"/>
                <a:sym typeface="Lato"/>
              </a:rPr>
              <a:t>9%. </a:t>
            </a:r>
            <a:endParaRPr b="1"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1%</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4%</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16%.</a:t>
            </a:r>
            <a:endParaRPr sz="19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a:p>
        </p:txBody>
      </p:sp>
      <p:pic>
        <p:nvPicPr>
          <p:cNvPr id="236" name="Google Shape;236;p38"/>
          <p:cNvPicPr preferRelativeResize="0"/>
          <p:nvPr/>
        </p:nvPicPr>
        <p:blipFill>
          <a:blip r:embed="rId3">
            <a:alphaModFix/>
          </a:blip>
          <a:stretch>
            <a:fillRect/>
          </a:stretch>
        </p:blipFill>
        <p:spPr>
          <a:xfrm>
            <a:off x="4899225" y="1456820"/>
            <a:ext cx="3291100" cy="2471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0" name="Shape 240"/>
        <p:cNvGrpSpPr/>
        <p:nvPr/>
      </p:nvGrpSpPr>
      <p:grpSpPr>
        <a:xfrm>
          <a:off x="0" y="0"/>
          <a:ext cx="0" cy="0"/>
          <a:chOff x="0" y="0"/>
          <a:chExt cx="0" cy="0"/>
        </a:xfrm>
      </p:grpSpPr>
      <p:sp>
        <p:nvSpPr>
          <p:cNvPr id="241" name="Google Shape;241;p39"/>
          <p:cNvSpPr txBox="1"/>
          <p:nvPr>
            <p:ph idx="1" type="body"/>
          </p:nvPr>
        </p:nvSpPr>
        <p:spPr>
          <a:xfrm>
            <a:off x="311700" y="645575"/>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900">
              <a:solidFill>
                <a:schemeClr val="dk1"/>
              </a:solidFill>
              <a:latin typeface="Lato"/>
              <a:ea typeface="Lato"/>
              <a:cs typeface="Lato"/>
              <a:sym typeface="Lato"/>
            </a:endParaRPr>
          </a:p>
          <a:p>
            <a:pPr indent="0" lvl="0" marL="0" rtl="0" algn="l">
              <a:lnSpc>
                <a:spcPct val="150000"/>
              </a:lnSpc>
              <a:spcBef>
                <a:spcPts val="0"/>
              </a:spcBef>
              <a:spcAft>
                <a:spcPts val="0"/>
              </a:spcAft>
              <a:buNone/>
            </a:pPr>
            <a:r>
              <a:rPr lang="en" sz="1900">
                <a:solidFill>
                  <a:schemeClr val="dk1"/>
                </a:solidFill>
                <a:latin typeface="Lato"/>
                <a:ea typeface="Lato"/>
                <a:cs typeface="Lato"/>
                <a:sym typeface="Lato"/>
              </a:rPr>
              <a:t>3. Out of all the wealth in Great Britain, how much is held by the top 10% of households? And how much is held by the bottom half of households?</a:t>
            </a:r>
            <a:endParaRPr sz="19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24% &amp; 24%</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43% &amp; 9% </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37% &amp; 14%</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57% &amp; 7%</a:t>
            </a:r>
            <a:endParaRPr sz="1900">
              <a:latin typeface="Lato"/>
              <a:ea typeface="Lato"/>
              <a:cs typeface="Lato"/>
              <a:sym typeface="Lato"/>
            </a:endParaRPr>
          </a:p>
        </p:txBody>
      </p:sp>
      <p:pic>
        <p:nvPicPr>
          <p:cNvPr id="242" name="Google Shape;242;p39"/>
          <p:cNvPicPr preferRelativeResize="0"/>
          <p:nvPr/>
        </p:nvPicPr>
        <p:blipFill>
          <a:blip r:embed="rId3">
            <a:alphaModFix/>
          </a:blip>
          <a:stretch>
            <a:fillRect/>
          </a:stretch>
        </p:blipFill>
        <p:spPr>
          <a:xfrm>
            <a:off x="4838675" y="2571750"/>
            <a:ext cx="1219200" cy="1219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6" name="Shape 246"/>
        <p:cNvGrpSpPr/>
        <p:nvPr/>
      </p:nvGrpSpPr>
      <p:grpSpPr>
        <a:xfrm>
          <a:off x="0" y="0"/>
          <a:ext cx="0" cy="0"/>
          <a:chOff x="0" y="0"/>
          <a:chExt cx="0" cy="0"/>
        </a:xfrm>
      </p:grpSpPr>
      <p:sp>
        <p:nvSpPr>
          <p:cNvPr id="247" name="Google Shape;247;p40"/>
          <p:cNvSpPr txBox="1"/>
          <p:nvPr>
            <p:ph idx="1" type="body"/>
          </p:nvPr>
        </p:nvSpPr>
        <p:spPr>
          <a:xfrm>
            <a:off x="311700" y="645575"/>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900">
              <a:solidFill>
                <a:schemeClr val="dk1"/>
              </a:solidFill>
              <a:latin typeface="Lato"/>
              <a:ea typeface="Lato"/>
              <a:cs typeface="Lato"/>
              <a:sym typeface="Lato"/>
            </a:endParaRPr>
          </a:p>
          <a:p>
            <a:pPr indent="0" lvl="0" marL="0" rtl="0" algn="l">
              <a:lnSpc>
                <a:spcPct val="150000"/>
              </a:lnSpc>
              <a:spcBef>
                <a:spcPts val="0"/>
              </a:spcBef>
              <a:spcAft>
                <a:spcPts val="0"/>
              </a:spcAft>
              <a:buNone/>
            </a:pPr>
            <a:r>
              <a:rPr lang="en" sz="1900">
                <a:solidFill>
                  <a:schemeClr val="dk1"/>
                </a:solidFill>
                <a:latin typeface="Lato"/>
                <a:ea typeface="Lato"/>
                <a:cs typeface="Lato"/>
                <a:sym typeface="Lato"/>
              </a:rPr>
              <a:t>3. Out of all the wealth in Great Britain, how much is held by the top 10% of households? And how much is held by the bottom half of households?</a:t>
            </a:r>
            <a:endParaRPr sz="19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24% &amp; 24%</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b="1" lang="en" sz="1900">
                <a:solidFill>
                  <a:schemeClr val="dk1"/>
                </a:solidFill>
                <a:latin typeface="Lato"/>
                <a:ea typeface="Lato"/>
                <a:cs typeface="Lato"/>
                <a:sym typeface="Lato"/>
              </a:rPr>
              <a:t>43% &amp; 9% </a:t>
            </a:r>
            <a:endParaRPr b="1"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37% &amp; 14%</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57% &amp; 7%</a:t>
            </a:r>
            <a:endParaRPr sz="1900">
              <a:latin typeface="Lato"/>
              <a:ea typeface="Lato"/>
              <a:cs typeface="Lato"/>
              <a:sym typeface="Lato"/>
            </a:endParaRPr>
          </a:p>
        </p:txBody>
      </p:sp>
      <p:pic>
        <p:nvPicPr>
          <p:cNvPr id="248" name="Google Shape;248;p40"/>
          <p:cNvPicPr preferRelativeResize="0"/>
          <p:nvPr/>
        </p:nvPicPr>
        <p:blipFill>
          <a:blip r:embed="rId3">
            <a:alphaModFix/>
          </a:blip>
          <a:stretch>
            <a:fillRect/>
          </a:stretch>
        </p:blipFill>
        <p:spPr>
          <a:xfrm>
            <a:off x="4858225" y="2571750"/>
            <a:ext cx="1219200" cy="1219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2" name="Shape 252"/>
        <p:cNvGrpSpPr/>
        <p:nvPr/>
      </p:nvGrpSpPr>
      <p:grpSpPr>
        <a:xfrm>
          <a:off x="0" y="0"/>
          <a:ext cx="0" cy="0"/>
          <a:chOff x="0" y="0"/>
          <a:chExt cx="0" cy="0"/>
        </a:xfrm>
      </p:grpSpPr>
      <p:sp>
        <p:nvSpPr>
          <p:cNvPr id="253" name="Google Shape;253;p41"/>
          <p:cNvSpPr txBox="1"/>
          <p:nvPr>
            <p:ph idx="1" type="body"/>
          </p:nvPr>
        </p:nvSpPr>
        <p:spPr>
          <a:xfrm>
            <a:off x="311700" y="639200"/>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900">
                <a:solidFill>
                  <a:schemeClr val="dk1"/>
                </a:solidFill>
                <a:latin typeface="Lato"/>
                <a:ea typeface="Lato"/>
                <a:cs typeface="Lato"/>
                <a:sym typeface="Lato"/>
              </a:rPr>
              <a:t>4. The earth has a natural capacity to create resources and store waste, known as “biocapacity”. What percentage of the UK’s biocapacity are we currently using through our consumption?</a:t>
            </a:r>
            <a:endParaRPr sz="19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410%. </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85%</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140%</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265%.</a:t>
            </a:r>
            <a:endParaRPr sz="2000">
              <a:latin typeface="Lato"/>
              <a:ea typeface="Lato"/>
              <a:cs typeface="Lato"/>
              <a:sym typeface="Lato"/>
            </a:endParaRPr>
          </a:p>
        </p:txBody>
      </p:sp>
      <p:pic>
        <p:nvPicPr>
          <p:cNvPr id="254" name="Google Shape;254;p41"/>
          <p:cNvPicPr preferRelativeResize="0"/>
          <p:nvPr/>
        </p:nvPicPr>
        <p:blipFill>
          <a:blip r:embed="rId3">
            <a:alphaModFix/>
          </a:blip>
          <a:stretch>
            <a:fillRect/>
          </a:stretch>
        </p:blipFill>
        <p:spPr>
          <a:xfrm>
            <a:off x="5600699" y="2070773"/>
            <a:ext cx="2221675" cy="22893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solidFill>
                  <a:schemeClr val="lt1"/>
                </a:solidFill>
                <a:latin typeface="Oswald"/>
                <a:ea typeface="Oswald"/>
                <a:cs typeface="Oswald"/>
                <a:sym typeface="Oswald"/>
              </a:rPr>
              <a:t>Learning outcomes</a:t>
            </a:r>
            <a:endParaRPr sz="3020">
              <a:solidFill>
                <a:schemeClr val="lt1"/>
              </a:solidFill>
              <a:latin typeface="Oswald"/>
              <a:ea typeface="Oswald"/>
              <a:cs typeface="Oswald"/>
              <a:sym typeface="Oswald"/>
            </a:endParaRPr>
          </a:p>
        </p:txBody>
      </p:sp>
      <p:sp>
        <p:nvSpPr>
          <p:cNvPr id="68" name="Google Shape;68;p15"/>
          <p:cNvSpPr txBox="1"/>
          <p:nvPr>
            <p:ph idx="1" type="body"/>
          </p:nvPr>
        </p:nvSpPr>
        <p:spPr>
          <a:xfrm>
            <a:off x="311700" y="1601850"/>
            <a:ext cx="7756200" cy="30138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en" sz="1900">
                <a:solidFill>
                  <a:schemeClr val="lt1"/>
                </a:solidFill>
                <a:latin typeface="Lato"/>
                <a:ea typeface="Lato"/>
                <a:cs typeface="Lato"/>
                <a:sym typeface="Lato"/>
              </a:rPr>
              <a:t>At the end of this session you should be:</a:t>
            </a:r>
            <a:endParaRPr sz="1900">
              <a:solidFill>
                <a:schemeClr val="lt1"/>
              </a:solidFill>
              <a:latin typeface="Lato"/>
              <a:ea typeface="Lato"/>
              <a:cs typeface="Lato"/>
              <a:sym typeface="Lato"/>
            </a:endParaRPr>
          </a:p>
          <a:p>
            <a:pPr indent="-349250" lvl="0" marL="457200" rtl="0" algn="l">
              <a:lnSpc>
                <a:spcPct val="150000"/>
              </a:lnSpc>
              <a:spcBef>
                <a:spcPts val="1200"/>
              </a:spcBef>
              <a:spcAft>
                <a:spcPts val="0"/>
              </a:spcAft>
              <a:buClr>
                <a:schemeClr val="lt1"/>
              </a:buClr>
              <a:buSzPts val="1900"/>
              <a:buFont typeface="Lato"/>
              <a:buChar char="●"/>
            </a:pPr>
            <a:r>
              <a:rPr lang="en" sz="1900">
                <a:solidFill>
                  <a:schemeClr val="lt1"/>
                </a:solidFill>
                <a:latin typeface="Lato"/>
                <a:ea typeface="Lato"/>
                <a:cs typeface="Lato"/>
                <a:sym typeface="Lato"/>
              </a:rPr>
              <a:t>Be able to </a:t>
            </a:r>
            <a:r>
              <a:rPr lang="en" sz="1900">
                <a:solidFill>
                  <a:schemeClr val="lt1"/>
                </a:solidFill>
                <a:latin typeface="Lato"/>
                <a:ea typeface="Lato"/>
                <a:cs typeface="Lato"/>
                <a:sym typeface="Lato"/>
              </a:rPr>
              <a:t>explain</a:t>
            </a:r>
            <a:r>
              <a:rPr lang="en" sz="1900">
                <a:solidFill>
                  <a:schemeClr val="lt1"/>
                </a:solidFill>
                <a:latin typeface="Lato"/>
                <a:ea typeface="Lato"/>
                <a:cs typeface="Lato"/>
                <a:sym typeface="Lato"/>
              </a:rPr>
              <a:t> aspects of the UK </a:t>
            </a:r>
            <a:r>
              <a:rPr lang="en" sz="1900">
                <a:solidFill>
                  <a:schemeClr val="lt1"/>
                </a:solidFill>
                <a:latin typeface="Lato"/>
                <a:ea typeface="Lato"/>
                <a:cs typeface="Lato"/>
                <a:sym typeface="Lato"/>
              </a:rPr>
              <a:t>economy</a:t>
            </a:r>
            <a:r>
              <a:rPr lang="en" sz="1900">
                <a:solidFill>
                  <a:schemeClr val="lt1"/>
                </a:solidFill>
                <a:latin typeface="Lato"/>
                <a:ea typeface="Lato"/>
                <a:cs typeface="Lato"/>
                <a:sym typeface="Lato"/>
              </a:rPr>
              <a:t> to a peer</a:t>
            </a:r>
            <a:endParaRPr sz="1900">
              <a:solidFill>
                <a:schemeClr val="lt1"/>
              </a:solidFill>
              <a:latin typeface="Lato"/>
              <a:ea typeface="Lato"/>
              <a:cs typeface="Lato"/>
              <a:sym typeface="Lato"/>
            </a:endParaRPr>
          </a:p>
          <a:p>
            <a:pPr indent="-349250" lvl="0" marL="457200" rtl="0" algn="l">
              <a:lnSpc>
                <a:spcPct val="150000"/>
              </a:lnSpc>
              <a:spcBef>
                <a:spcPts val="0"/>
              </a:spcBef>
              <a:spcAft>
                <a:spcPts val="0"/>
              </a:spcAft>
              <a:buClr>
                <a:schemeClr val="lt1"/>
              </a:buClr>
              <a:buSzPts val="1900"/>
              <a:buFont typeface="Lato"/>
              <a:buChar char="●"/>
            </a:pPr>
            <a:r>
              <a:rPr lang="en" sz="1900">
                <a:solidFill>
                  <a:schemeClr val="lt1"/>
                </a:solidFill>
                <a:latin typeface="Lato"/>
                <a:ea typeface="Lato"/>
                <a:cs typeface="Lato"/>
                <a:sym typeface="Lato"/>
              </a:rPr>
              <a:t>Identify the main industries in the UK today and historically</a:t>
            </a:r>
            <a:endParaRPr sz="1900">
              <a:solidFill>
                <a:schemeClr val="lt1"/>
              </a:solidFill>
              <a:latin typeface="Lato"/>
              <a:ea typeface="Lato"/>
              <a:cs typeface="Lato"/>
              <a:sym typeface="Lato"/>
            </a:endParaRPr>
          </a:p>
          <a:p>
            <a:pPr indent="-349250" lvl="0" marL="457200" rtl="0" algn="l">
              <a:lnSpc>
                <a:spcPct val="150000"/>
              </a:lnSpc>
              <a:spcBef>
                <a:spcPts val="0"/>
              </a:spcBef>
              <a:spcAft>
                <a:spcPts val="0"/>
              </a:spcAft>
              <a:buClr>
                <a:schemeClr val="lt1"/>
              </a:buClr>
              <a:buSzPts val="1900"/>
              <a:buFont typeface="Lato"/>
              <a:buChar char="●"/>
            </a:pPr>
            <a:r>
              <a:rPr lang="en" sz="1900">
                <a:solidFill>
                  <a:schemeClr val="lt1"/>
                </a:solidFill>
                <a:latin typeface="Lato"/>
                <a:ea typeface="Lato"/>
                <a:cs typeface="Lato"/>
                <a:sym typeface="Lato"/>
              </a:rPr>
              <a:t>Discuss the key challenges and strengths of the UK </a:t>
            </a:r>
            <a:r>
              <a:rPr lang="en" sz="1900">
                <a:solidFill>
                  <a:schemeClr val="lt1"/>
                </a:solidFill>
                <a:latin typeface="Lato"/>
                <a:ea typeface="Lato"/>
                <a:cs typeface="Lato"/>
                <a:sym typeface="Lato"/>
              </a:rPr>
              <a:t>economy</a:t>
            </a:r>
            <a:endParaRPr sz="1900">
              <a:solidFill>
                <a:schemeClr val="lt1"/>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8" name="Shape 258"/>
        <p:cNvGrpSpPr/>
        <p:nvPr/>
      </p:nvGrpSpPr>
      <p:grpSpPr>
        <a:xfrm>
          <a:off x="0" y="0"/>
          <a:ext cx="0" cy="0"/>
          <a:chOff x="0" y="0"/>
          <a:chExt cx="0" cy="0"/>
        </a:xfrm>
      </p:grpSpPr>
      <p:sp>
        <p:nvSpPr>
          <p:cNvPr id="259" name="Google Shape;259;p42"/>
          <p:cNvSpPr txBox="1"/>
          <p:nvPr>
            <p:ph idx="1" type="body"/>
          </p:nvPr>
        </p:nvSpPr>
        <p:spPr>
          <a:xfrm>
            <a:off x="311700" y="639200"/>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900">
                <a:solidFill>
                  <a:schemeClr val="dk1"/>
                </a:solidFill>
                <a:latin typeface="Lato"/>
                <a:ea typeface="Lato"/>
                <a:cs typeface="Lato"/>
                <a:sym typeface="Lato"/>
              </a:rPr>
              <a:t>4. The earth has a natural capacity to create resources and store waste, known as “biocapacity”. What percentage of the UK’s biocapacity are we currently using through our consumption?</a:t>
            </a:r>
            <a:endParaRPr sz="19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b="1" lang="en" sz="1900">
                <a:solidFill>
                  <a:schemeClr val="dk1"/>
                </a:solidFill>
                <a:latin typeface="Lato"/>
                <a:ea typeface="Lato"/>
                <a:cs typeface="Lato"/>
                <a:sym typeface="Lato"/>
              </a:rPr>
              <a:t>410%. </a:t>
            </a:r>
            <a:endParaRPr b="1"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85%</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140%</a:t>
            </a:r>
            <a:endParaRPr sz="1900">
              <a:solidFill>
                <a:schemeClr val="dk1"/>
              </a:solidFill>
              <a:latin typeface="Lato"/>
              <a:ea typeface="Lato"/>
              <a:cs typeface="Lato"/>
              <a:sym typeface="Lato"/>
            </a:endParaRPr>
          </a:p>
          <a:p>
            <a:pPr indent="-349250" lvl="1" marL="914400" rtl="0" algn="l">
              <a:lnSpc>
                <a:spcPct val="150000"/>
              </a:lnSpc>
              <a:spcBef>
                <a:spcPts val="0"/>
              </a:spcBef>
              <a:spcAft>
                <a:spcPts val="0"/>
              </a:spcAft>
              <a:buClr>
                <a:schemeClr val="dk1"/>
              </a:buClr>
              <a:buSzPts val="1900"/>
              <a:buFont typeface="Lato"/>
              <a:buAutoNum type="alphaLcPeriod"/>
            </a:pPr>
            <a:r>
              <a:rPr lang="en" sz="1900">
                <a:solidFill>
                  <a:schemeClr val="dk1"/>
                </a:solidFill>
                <a:latin typeface="Lato"/>
                <a:ea typeface="Lato"/>
                <a:cs typeface="Lato"/>
                <a:sym typeface="Lato"/>
              </a:rPr>
              <a:t>265%.</a:t>
            </a:r>
            <a:endParaRPr sz="2000">
              <a:latin typeface="Lato"/>
              <a:ea typeface="Lato"/>
              <a:cs typeface="Lato"/>
              <a:sym typeface="Lato"/>
            </a:endParaRPr>
          </a:p>
        </p:txBody>
      </p:sp>
      <p:pic>
        <p:nvPicPr>
          <p:cNvPr id="260" name="Google Shape;260;p42"/>
          <p:cNvPicPr preferRelativeResize="0"/>
          <p:nvPr/>
        </p:nvPicPr>
        <p:blipFill>
          <a:blip r:embed="rId3">
            <a:alphaModFix/>
          </a:blip>
          <a:stretch>
            <a:fillRect/>
          </a:stretch>
        </p:blipFill>
        <p:spPr>
          <a:xfrm>
            <a:off x="5600699" y="2070773"/>
            <a:ext cx="2221675" cy="22893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AD8F"/>
        </a:solidFill>
      </p:bgPr>
    </p:bg>
    <p:spTree>
      <p:nvGrpSpPr>
        <p:cNvPr id="264" name="Shape 264"/>
        <p:cNvGrpSpPr/>
        <p:nvPr/>
      </p:nvGrpSpPr>
      <p:grpSpPr>
        <a:xfrm>
          <a:off x="0" y="0"/>
          <a:ext cx="0" cy="0"/>
          <a:chOff x="0" y="0"/>
          <a:chExt cx="0" cy="0"/>
        </a:xfrm>
      </p:grpSpPr>
      <p:sp>
        <p:nvSpPr>
          <p:cNvPr id="265" name="Google Shape;265;p4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Oswald"/>
                <a:ea typeface="Oswald"/>
                <a:cs typeface="Oswald"/>
                <a:sym typeface="Oswald"/>
              </a:rPr>
              <a:t>Part 2</a:t>
            </a:r>
            <a:endParaRPr>
              <a:solidFill>
                <a:schemeClr val="lt1"/>
              </a:solidFill>
              <a:latin typeface="Oswald"/>
              <a:ea typeface="Oswald"/>
              <a:cs typeface="Oswald"/>
              <a:sym typeface="Oswald"/>
            </a:endParaRPr>
          </a:p>
        </p:txBody>
      </p:sp>
      <p:sp>
        <p:nvSpPr>
          <p:cNvPr id="266" name="Google Shape;266;p4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CCCCCC"/>
                </a:solidFill>
                <a:latin typeface="Lato"/>
                <a:ea typeface="Lato"/>
                <a:cs typeface="Lato"/>
                <a:sym typeface="Lato"/>
              </a:rPr>
              <a:t>70s &amp; 80s and its legacies</a:t>
            </a:r>
            <a:endParaRPr>
              <a:solidFill>
                <a:srgbClr val="CCCCCC"/>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4"/>
          <p:cNvPicPr preferRelativeResize="0"/>
          <p:nvPr/>
        </p:nvPicPr>
        <p:blipFill>
          <a:blip r:embed="rId3">
            <a:alphaModFix/>
          </a:blip>
          <a:stretch>
            <a:fillRect/>
          </a:stretch>
        </p:blipFill>
        <p:spPr>
          <a:xfrm>
            <a:off x="612349" y="0"/>
            <a:ext cx="8087972"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5"/>
          <p:cNvSpPr txBox="1"/>
          <p:nvPr>
            <p:ph type="title"/>
          </p:nvPr>
        </p:nvSpPr>
        <p:spPr>
          <a:xfrm>
            <a:off x="956300" y="207600"/>
            <a:ext cx="7767900" cy="649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7631"/>
                </a:solidFill>
                <a:latin typeface="Lato"/>
                <a:ea typeface="Lato"/>
                <a:cs typeface="Lato"/>
                <a:sym typeface="Lato"/>
              </a:rPr>
              <a:t>Graph of union participation and unemployment</a:t>
            </a:r>
            <a:endParaRPr b="1">
              <a:solidFill>
                <a:srgbClr val="FF7631"/>
              </a:solidFill>
              <a:latin typeface="Lato"/>
              <a:ea typeface="Lato"/>
              <a:cs typeface="Lato"/>
              <a:sym typeface="Lato"/>
            </a:endParaRPr>
          </a:p>
        </p:txBody>
      </p:sp>
      <p:sp>
        <p:nvSpPr>
          <p:cNvPr id="277" name="Google Shape;277;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8" name="Google Shape;278;p45"/>
          <p:cNvPicPr preferRelativeResize="0"/>
          <p:nvPr/>
        </p:nvPicPr>
        <p:blipFill>
          <a:blip r:embed="rId3">
            <a:alphaModFix/>
          </a:blip>
          <a:stretch>
            <a:fillRect/>
          </a:stretch>
        </p:blipFill>
        <p:spPr>
          <a:xfrm>
            <a:off x="999493" y="758415"/>
            <a:ext cx="7145000" cy="4076374"/>
          </a:xfrm>
          <a:prstGeom prst="rect">
            <a:avLst/>
          </a:prstGeom>
          <a:noFill/>
          <a:ln>
            <a:noFill/>
          </a:ln>
        </p:spPr>
      </p:pic>
      <p:sp>
        <p:nvSpPr>
          <p:cNvPr id="279" name="Google Shape;279;p45"/>
          <p:cNvSpPr/>
          <p:nvPr/>
        </p:nvSpPr>
        <p:spPr>
          <a:xfrm>
            <a:off x="3458518" y="2740377"/>
            <a:ext cx="519900" cy="492000"/>
          </a:xfrm>
          <a:prstGeom prst="donut">
            <a:avLst>
              <a:gd fmla="val 25000" name="adj"/>
            </a:avLst>
          </a:prstGeom>
          <a:solidFill>
            <a:srgbClr val="D8382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6"/>
          <p:cNvSpPr/>
          <p:nvPr/>
        </p:nvSpPr>
        <p:spPr>
          <a:xfrm>
            <a:off x="713450" y="1686800"/>
            <a:ext cx="1850100" cy="638100"/>
          </a:xfrm>
          <a:prstGeom prst="ellipse">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7631"/>
                </a:solidFill>
                <a:latin typeface="Lato"/>
                <a:ea typeface="Lato"/>
                <a:cs typeface="Lato"/>
                <a:sym typeface="Lato"/>
              </a:rPr>
              <a:t>Recent year of unions/strike in the News</a:t>
            </a:r>
            <a:endParaRPr b="1">
              <a:solidFill>
                <a:srgbClr val="FF7631"/>
              </a:solidFill>
              <a:latin typeface="Lato"/>
              <a:ea typeface="Lato"/>
              <a:cs typeface="Lato"/>
              <a:sym typeface="Lato"/>
            </a:endParaRPr>
          </a:p>
        </p:txBody>
      </p:sp>
      <p:pic>
        <p:nvPicPr>
          <p:cNvPr id="286" name="Google Shape;286;p46"/>
          <p:cNvPicPr preferRelativeResize="0"/>
          <p:nvPr/>
        </p:nvPicPr>
        <p:blipFill>
          <a:blip r:embed="rId3">
            <a:alphaModFix/>
          </a:blip>
          <a:stretch>
            <a:fillRect/>
          </a:stretch>
        </p:blipFill>
        <p:spPr>
          <a:xfrm>
            <a:off x="311700" y="3041277"/>
            <a:ext cx="7251923" cy="1703700"/>
          </a:xfrm>
          <a:prstGeom prst="rect">
            <a:avLst/>
          </a:prstGeom>
          <a:noFill/>
          <a:ln>
            <a:noFill/>
          </a:ln>
        </p:spPr>
      </p:pic>
      <p:pic>
        <p:nvPicPr>
          <p:cNvPr id="287" name="Google Shape;287;p46"/>
          <p:cNvPicPr preferRelativeResize="0"/>
          <p:nvPr/>
        </p:nvPicPr>
        <p:blipFill>
          <a:blip r:embed="rId4">
            <a:alphaModFix/>
          </a:blip>
          <a:stretch>
            <a:fillRect/>
          </a:stretch>
        </p:blipFill>
        <p:spPr>
          <a:xfrm>
            <a:off x="2745900" y="1470377"/>
            <a:ext cx="6286652" cy="1643200"/>
          </a:xfrm>
          <a:prstGeom prst="rect">
            <a:avLst/>
          </a:prstGeom>
          <a:noFill/>
          <a:ln>
            <a:noFill/>
          </a:ln>
        </p:spPr>
      </p:pic>
      <p:pic>
        <p:nvPicPr>
          <p:cNvPr id="288" name="Google Shape;288;p46"/>
          <p:cNvPicPr preferRelativeResize="0"/>
          <p:nvPr/>
        </p:nvPicPr>
        <p:blipFill>
          <a:blip r:embed="rId5">
            <a:alphaModFix/>
          </a:blip>
          <a:stretch>
            <a:fillRect/>
          </a:stretch>
        </p:blipFill>
        <p:spPr>
          <a:xfrm>
            <a:off x="894500" y="1710400"/>
            <a:ext cx="1419225" cy="6381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2" name="Shape 292"/>
        <p:cNvGrpSpPr/>
        <p:nvPr/>
      </p:nvGrpSpPr>
      <p:grpSpPr>
        <a:xfrm>
          <a:off x="0" y="0"/>
          <a:ext cx="0" cy="0"/>
          <a:chOff x="0" y="0"/>
          <a:chExt cx="0" cy="0"/>
        </a:xfrm>
      </p:grpSpPr>
      <p:sp>
        <p:nvSpPr>
          <p:cNvPr id="293" name="Google Shape;293;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4" name="Google Shape;294;p47"/>
          <p:cNvSpPr txBox="1"/>
          <p:nvPr>
            <p:ph idx="1" type="body"/>
          </p:nvPr>
        </p:nvSpPr>
        <p:spPr>
          <a:xfrm>
            <a:off x="5667275" y="1167600"/>
            <a:ext cx="3083700" cy="2808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000">
                <a:solidFill>
                  <a:schemeClr val="dk1"/>
                </a:solidFill>
              </a:rPr>
              <a:t>Key drivers of rail strike:</a:t>
            </a:r>
            <a:endParaRPr sz="2000">
              <a:solidFill>
                <a:schemeClr val="dk1"/>
              </a:solidFill>
            </a:endParaRPr>
          </a:p>
          <a:p>
            <a:pPr indent="-355600" lvl="0" marL="457200" rtl="0" algn="l">
              <a:spcBef>
                <a:spcPts val="1200"/>
              </a:spcBef>
              <a:spcAft>
                <a:spcPts val="0"/>
              </a:spcAft>
              <a:buClr>
                <a:schemeClr val="dk1"/>
              </a:buClr>
              <a:buSzPts val="2000"/>
              <a:buChar char="●"/>
            </a:pPr>
            <a:r>
              <a:rPr lang="en" sz="2000">
                <a:solidFill>
                  <a:schemeClr val="dk1"/>
                </a:solidFill>
              </a:rPr>
              <a:t>Pay and working conditions</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Privatisation and franchise agreements</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Safety concerns</a:t>
            </a:r>
            <a:endParaRPr sz="2000">
              <a:solidFill>
                <a:schemeClr val="dk1"/>
              </a:solidFill>
            </a:endParaRPr>
          </a:p>
          <a:p>
            <a:pPr indent="0" lvl="0" marL="457200" rtl="0" algn="l">
              <a:spcBef>
                <a:spcPts val="1200"/>
              </a:spcBef>
              <a:spcAft>
                <a:spcPts val="1200"/>
              </a:spcAft>
              <a:buNone/>
            </a:pPr>
            <a:r>
              <a:t/>
            </a:r>
            <a:endParaRPr/>
          </a:p>
        </p:txBody>
      </p:sp>
      <p:pic>
        <p:nvPicPr>
          <p:cNvPr id="295" name="Google Shape;295;p47"/>
          <p:cNvPicPr preferRelativeResize="0"/>
          <p:nvPr/>
        </p:nvPicPr>
        <p:blipFill>
          <a:blip r:embed="rId3">
            <a:alphaModFix/>
          </a:blip>
          <a:stretch>
            <a:fillRect/>
          </a:stretch>
        </p:blipFill>
        <p:spPr>
          <a:xfrm>
            <a:off x="-1707700" y="-81325"/>
            <a:ext cx="6853001"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8"/>
          <p:cNvSpPr txBox="1"/>
          <p:nvPr>
            <p:ph type="title"/>
          </p:nvPr>
        </p:nvSpPr>
        <p:spPr>
          <a:xfrm>
            <a:off x="311700" y="445025"/>
            <a:ext cx="6005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36323"/>
                </a:solidFill>
                <a:latin typeface="Oswald"/>
                <a:ea typeface="Oswald"/>
                <a:cs typeface="Oswald"/>
                <a:sym typeface="Oswald"/>
              </a:rPr>
              <a:t>Formerly nationally owned companies </a:t>
            </a:r>
            <a:endParaRPr>
              <a:solidFill>
                <a:srgbClr val="E36323"/>
              </a:solidFill>
              <a:latin typeface="Oswald"/>
              <a:ea typeface="Oswald"/>
              <a:cs typeface="Oswald"/>
              <a:sym typeface="Oswald"/>
            </a:endParaRPr>
          </a:p>
        </p:txBody>
      </p:sp>
      <p:sp>
        <p:nvSpPr>
          <p:cNvPr id="301" name="Google Shape;301;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2" name="Google Shape;302;p48"/>
          <p:cNvPicPr preferRelativeResize="0"/>
          <p:nvPr/>
        </p:nvPicPr>
        <p:blipFill rotWithShape="1">
          <a:blip r:embed="rId3">
            <a:alphaModFix/>
          </a:blip>
          <a:srcRect b="30216" l="14410" r="17259" t="30180"/>
          <a:stretch/>
        </p:blipFill>
        <p:spPr>
          <a:xfrm>
            <a:off x="640275" y="2240950"/>
            <a:ext cx="2027525" cy="661025"/>
          </a:xfrm>
          <a:prstGeom prst="rect">
            <a:avLst/>
          </a:prstGeom>
          <a:noFill/>
          <a:ln>
            <a:noFill/>
          </a:ln>
        </p:spPr>
      </p:pic>
      <p:pic>
        <p:nvPicPr>
          <p:cNvPr id="303" name="Google Shape;303;p48"/>
          <p:cNvPicPr preferRelativeResize="0"/>
          <p:nvPr/>
        </p:nvPicPr>
        <p:blipFill rotWithShape="1">
          <a:blip r:embed="rId4">
            <a:alphaModFix/>
          </a:blip>
          <a:srcRect b="15977" l="15210" r="14272" t="17837"/>
          <a:stretch/>
        </p:blipFill>
        <p:spPr>
          <a:xfrm>
            <a:off x="3323975" y="3032775"/>
            <a:ext cx="1910125" cy="1344575"/>
          </a:xfrm>
          <a:prstGeom prst="rect">
            <a:avLst/>
          </a:prstGeom>
          <a:noFill/>
          <a:ln>
            <a:noFill/>
          </a:ln>
        </p:spPr>
      </p:pic>
      <p:pic>
        <p:nvPicPr>
          <p:cNvPr id="304" name="Google Shape;304;p48"/>
          <p:cNvPicPr preferRelativeResize="0"/>
          <p:nvPr/>
        </p:nvPicPr>
        <p:blipFill>
          <a:blip r:embed="rId5">
            <a:alphaModFix/>
          </a:blip>
          <a:stretch>
            <a:fillRect/>
          </a:stretch>
        </p:blipFill>
        <p:spPr>
          <a:xfrm>
            <a:off x="3799025" y="1152475"/>
            <a:ext cx="1344576" cy="1344576"/>
          </a:xfrm>
          <a:prstGeom prst="rect">
            <a:avLst/>
          </a:prstGeom>
          <a:noFill/>
          <a:ln>
            <a:noFill/>
          </a:ln>
        </p:spPr>
      </p:pic>
      <p:pic>
        <p:nvPicPr>
          <p:cNvPr id="305" name="Google Shape;305;p48"/>
          <p:cNvPicPr preferRelativeResize="0"/>
          <p:nvPr/>
        </p:nvPicPr>
        <p:blipFill rotWithShape="1">
          <a:blip r:embed="rId6">
            <a:alphaModFix/>
          </a:blip>
          <a:srcRect b="0" l="26207" r="21638" t="0"/>
          <a:stretch/>
        </p:blipFill>
        <p:spPr>
          <a:xfrm>
            <a:off x="6809277" y="3032775"/>
            <a:ext cx="1578250" cy="1702176"/>
          </a:xfrm>
          <a:prstGeom prst="rect">
            <a:avLst/>
          </a:prstGeom>
          <a:noFill/>
          <a:ln>
            <a:noFill/>
          </a:ln>
        </p:spPr>
      </p:pic>
      <p:pic>
        <p:nvPicPr>
          <p:cNvPr id="306" name="Google Shape;306;p48"/>
          <p:cNvPicPr preferRelativeResize="0"/>
          <p:nvPr/>
        </p:nvPicPr>
        <p:blipFill rotWithShape="1">
          <a:blip r:embed="rId7">
            <a:alphaModFix/>
          </a:blip>
          <a:srcRect b="22666" l="0" r="0" t="24682"/>
          <a:stretch/>
        </p:blipFill>
        <p:spPr>
          <a:xfrm>
            <a:off x="5672000" y="858346"/>
            <a:ext cx="3416400" cy="1798749"/>
          </a:xfrm>
          <a:prstGeom prst="rect">
            <a:avLst/>
          </a:prstGeom>
          <a:noFill/>
          <a:ln>
            <a:noFill/>
          </a:ln>
        </p:spPr>
      </p:pic>
      <p:pic>
        <p:nvPicPr>
          <p:cNvPr id="307" name="Google Shape;307;p48"/>
          <p:cNvPicPr preferRelativeResize="0"/>
          <p:nvPr/>
        </p:nvPicPr>
        <p:blipFill>
          <a:blip r:embed="rId8">
            <a:alphaModFix/>
          </a:blip>
          <a:stretch>
            <a:fillRect/>
          </a:stretch>
        </p:blipFill>
        <p:spPr>
          <a:xfrm>
            <a:off x="495225" y="3907851"/>
            <a:ext cx="1713240" cy="661025"/>
          </a:xfrm>
          <a:prstGeom prst="rect">
            <a:avLst/>
          </a:prstGeom>
          <a:noFill/>
          <a:ln>
            <a:noFill/>
          </a:ln>
        </p:spPr>
      </p:pic>
      <p:pic>
        <p:nvPicPr>
          <p:cNvPr id="308" name="Google Shape;308;p48"/>
          <p:cNvPicPr preferRelativeResize="0"/>
          <p:nvPr/>
        </p:nvPicPr>
        <p:blipFill>
          <a:blip r:embed="rId9">
            <a:alphaModFix/>
          </a:blip>
          <a:stretch>
            <a:fillRect/>
          </a:stretch>
        </p:blipFill>
        <p:spPr>
          <a:xfrm>
            <a:off x="9847900" y="1985994"/>
            <a:ext cx="4300699" cy="2391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9"/>
          <p:cNvSpPr txBox="1"/>
          <p:nvPr>
            <p:ph type="title"/>
          </p:nvPr>
        </p:nvSpPr>
        <p:spPr>
          <a:xfrm>
            <a:off x="433675" y="445025"/>
            <a:ext cx="426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7631"/>
                </a:solidFill>
                <a:latin typeface="Oswald"/>
                <a:ea typeface="Oswald"/>
                <a:cs typeface="Oswald"/>
                <a:sym typeface="Oswald"/>
              </a:rPr>
              <a:t>Nationally owned companies today</a:t>
            </a:r>
            <a:endParaRPr>
              <a:solidFill>
                <a:srgbClr val="FF7631"/>
              </a:solidFill>
              <a:latin typeface="Oswald"/>
              <a:ea typeface="Oswald"/>
              <a:cs typeface="Oswald"/>
              <a:sym typeface="Oswald"/>
            </a:endParaRPr>
          </a:p>
        </p:txBody>
      </p:sp>
      <p:pic>
        <p:nvPicPr>
          <p:cNvPr id="314" name="Google Shape;314;p49"/>
          <p:cNvPicPr preferRelativeResize="0"/>
          <p:nvPr/>
        </p:nvPicPr>
        <p:blipFill rotWithShape="1">
          <a:blip r:embed="rId3">
            <a:alphaModFix/>
          </a:blip>
          <a:srcRect b="30216" l="14410" r="17259" t="30180"/>
          <a:stretch/>
        </p:blipFill>
        <p:spPr>
          <a:xfrm>
            <a:off x="789675" y="2304975"/>
            <a:ext cx="2027525" cy="661025"/>
          </a:xfrm>
          <a:prstGeom prst="rect">
            <a:avLst/>
          </a:prstGeom>
          <a:noFill/>
          <a:ln>
            <a:noFill/>
          </a:ln>
        </p:spPr>
      </p:pic>
      <p:pic>
        <p:nvPicPr>
          <p:cNvPr id="315" name="Google Shape;315;p49"/>
          <p:cNvPicPr preferRelativeResize="0"/>
          <p:nvPr/>
        </p:nvPicPr>
        <p:blipFill>
          <a:blip r:embed="rId4">
            <a:alphaModFix/>
          </a:blip>
          <a:stretch>
            <a:fillRect/>
          </a:stretch>
        </p:blipFill>
        <p:spPr>
          <a:xfrm>
            <a:off x="5282250" y="2162696"/>
            <a:ext cx="2978275" cy="1116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50"/>
          <p:cNvPicPr preferRelativeResize="0"/>
          <p:nvPr/>
        </p:nvPicPr>
        <p:blipFill>
          <a:blip r:embed="rId3">
            <a:alphaModFix/>
          </a:blip>
          <a:stretch>
            <a:fillRect/>
          </a:stretch>
        </p:blipFill>
        <p:spPr>
          <a:xfrm>
            <a:off x="2987096" y="0"/>
            <a:ext cx="6024655" cy="5143498"/>
          </a:xfrm>
          <a:prstGeom prst="rect">
            <a:avLst/>
          </a:prstGeom>
          <a:noFill/>
          <a:ln>
            <a:noFill/>
          </a:ln>
        </p:spPr>
      </p:pic>
      <p:sp>
        <p:nvSpPr>
          <p:cNvPr id="321" name="Google Shape;321;p50"/>
          <p:cNvSpPr txBox="1"/>
          <p:nvPr/>
        </p:nvSpPr>
        <p:spPr>
          <a:xfrm>
            <a:off x="235125" y="566250"/>
            <a:ext cx="4614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0B5394"/>
                </a:solidFill>
                <a:latin typeface="Lato"/>
                <a:ea typeface="Lato"/>
                <a:cs typeface="Lato"/>
                <a:sym typeface="Lato"/>
              </a:rPr>
              <a:t>Share of workers employed in the mining/quarrying industry</a:t>
            </a:r>
            <a:endParaRPr b="1" sz="2500">
              <a:solidFill>
                <a:srgbClr val="0B5394"/>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327" name="Google Shape;327;p51"/>
          <p:cNvPicPr preferRelativeResize="0"/>
          <p:nvPr/>
        </p:nvPicPr>
        <p:blipFill rotWithShape="1">
          <a:blip r:embed="rId3">
            <a:alphaModFix/>
          </a:blip>
          <a:srcRect b="0" l="1931" r="0" t="0"/>
          <a:stretch/>
        </p:blipFill>
        <p:spPr>
          <a:xfrm>
            <a:off x="3377700" y="0"/>
            <a:ext cx="5913276" cy="5143499"/>
          </a:xfrm>
          <a:prstGeom prst="rect">
            <a:avLst/>
          </a:prstGeom>
          <a:noFill/>
          <a:ln>
            <a:noFill/>
          </a:ln>
        </p:spPr>
      </p:pic>
      <p:sp>
        <p:nvSpPr>
          <p:cNvPr id="328" name="Google Shape;328;p51"/>
          <p:cNvSpPr txBox="1"/>
          <p:nvPr/>
        </p:nvSpPr>
        <p:spPr>
          <a:xfrm>
            <a:off x="205725" y="2991050"/>
            <a:ext cx="47907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0B5394"/>
                </a:solidFill>
                <a:latin typeface="Lato"/>
                <a:ea typeface="Lato"/>
                <a:cs typeface="Lato"/>
                <a:sym typeface="Lato"/>
              </a:rPr>
              <a:t>Share of workers employed with financial services and insurance activities</a:t>
            </a:r>
            <a:endParaRPr b="1" sz="2500">
              <a:solidFill>
                <a:srgbClr val="0B5394"/>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2" name="Shape 72"/>
        <p:cNvGrpSpPr/>
        <p:nvPr/>
      </p:nvGrpSpPr>
      <p:grpSpPr>
        <a:xfrm>
          <a:off x="0" y="0"/>
          <a:ext cx="0" cy="0"/>
          <a:chOff x="0" y="0"/>
          <a:chExt cx="0" cy="0"/>
        </a:xfrm>
      </p:grpSpPr>
      <p:sp>
        <p:nvSpPr>
          <p:cNvPr id="73" name="Google Shape;73;p16"/>
          <p:cNvSpPr txBox="1"/>
          <p:nvPr>
            <p:ph type="title"/>
          </p:nvPr>
        </p:nvSpPr>
        <p:spPr>
          <a:xfrm>
            <a:off x="370350" y="204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solidFill>
                  <a:schemeClr val="lt1"/>
                </a:solidFill>
                <a:latin typeface="Oswald"/>
                <a:ea typeface="Oswald"/>
                <a:cs typeface="Oswald"/>
                <a:sym typeface="Oswald"/>
              </a:rPr>
              <a:t>Overview</a:t>
            </a:r>
            <a:endParaRPr sz="3020">
              <a:solidFill>
                <a:schemeClr val="lt1"/>
              </a:solidFill>
              <a:latin typeface="Oswald"/>
              <a:ea typeface="Oswald"/>
              <a:cs typeface="Oswald"/>
              <a:sym typeface="Oswald"/>
            </a:endParaRPr>
          </a:p>
        </p:txBody>
      </p:sp>
      <p:sp>
        <p:nvSpPr>
          <p:cNvPr id="74" name="Google Shape;74;p16"/>
          <p:cNvSpPr txBox="1"/>
          <p:nvPr>
            <p:ph idx="1" type="body"/>
          </p:nvPr>
        </p:nvSpPr>
        <p:spPr>
          <a:xfrm>
            <a:off x="311700" y="1232100"/>
            <a:ext cx="8520600" cy="36021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Part 1: Historical Legacy</a:t>
            </a:r>
            <a:endParaRPr sz="2000">
              <a:solidFill>
                <a:schemeClr val="lt1"/>
              </a:solidFill>
              <a:latin typeface="Lato"/>
              <a:ea typeface="Lato"/>
              <a:cs typeface="Lato"/>
              <a:sym typeface="Lato"/>
            </a:endParaRPr>
          </a:p>
          <a:p>
            <a:pPr indent="-355600" lvl="0" marL="457200" rtl="0" algn="l">
              <a:lnSpc>
                <a:spcPct val="15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Quiz</a:t>
            </a:r>
            <a:endParaRPr sz="2000">
              <a:solidFill>
                <a:schemeClr val="lt1"/>
              </a:solidFill>
              <a:latin typeface="Lato"/>
              <a:ea typeface="Lato"/>
              <a:cs typeface="Lato"/>
              <a:sym typeface="Lato"/>
            </a:endParaRPr>
          </a:p>
          <a:p>
            <a:pPr indent="-355600" lvl="0" marL="457200" rtl="0" algn="l">
              <a:lnSpc>
                <a:spcPct val="15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Part 2:  70s &amp; 80s and its legacies</a:t>
            </a:r>
            <a:endParaRPr sz="2000">
              <a:solidFill>
                <a:schemeClr val="lt1"/>
              </a:solidFill>
              <a:latin typeface="Lato"/>
              <a:ea typeface="Lato"/>
              <a:cs typeface="Lato"/>
              <a:sym typeface="Lato"/>
            </a:endParaRPr>
          </a:p>
          <a:p>
            <a:pPr indent="-355600" lvl="0" marL="457200" rtl="0" algn="l">
              <a:lnSpc>
                <a:spcPct val="15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Part 3:  Current challenges and strengths</a:t>
            </a:r>
            <a:endParaRPr sz="2000">
              <a:solidFill>
                <a:schemeClr val="lt1"/>
              </a:solidFill>
              <a:latin typeface="Lato"/>
              <a:ea typeface="Lato"/>
              <a:cs typeface="Lato"/>
              <a:sym typeface="Lato"/>
            </a:endParaRPr>
          </a:p>
          <a:p>
            <a:pPr indent="-355600" lvl="0" marL="457200" rtl="0" algn="l">
              <a:lnSpc>
                <a:spcPct val="15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Activities</a:t>
            </a:r>
            <a:endParaRPr sz="2000">
              <a:solidFill>
                <a:schemeClr val="lt1"/>
              </a:solidFill>
              <a:latin typeface="Lato"/>
              <a:ea typeface="Lato"/>
              <a:cs typeface="Lato"/>
              <a:sym typeface="Lato"/>
            </a:endParaRPr>
          </a:p>
          <a:p>
            <a:pPr indent="0" lvl="0" marL="0" rtl="0" algn="l">
              <a:lnSpc>
                <a:spcPct val="150000"/>
              </a:lnSpc>
              <a:spcBef>
                <a:spcPts val="1200"/>
              </a:spcBef>
              <a:spcAft>
                <a:spcPts val="1200"/>
              </a:spcAft>
              <a:buNone/>
            </a:pPr>
            <a:r>
              <a:t/>
            </a:r>
            <a:endParaRPr>
              <a:solidFill>
                <a:schemeClr val="l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AD8F"/>
        </a:solidFill>
      </p:bgPr>
    </p:bg>
    <p:spTree>
      <p:nvGrpSpPr>
        <p:cNvPr id="332" name="Shape 332"/>
        <p:cNvGrpSpPr/>
        <p:nvPr/>
      </p:nvGrpSpPr>
      <p:grpSpPr>
        <a:xfrm>
          <a:off x="0" y="0"/>
          <a:ext cx="0" cy="0"/>
          <a:chOff x="0" y="0"/>
          <a:chExt cx="0" cy="0"/>
        </a:xfrm>
      </p:grpSpPr>
      <p:sp>
        <p:nvSpPr>
          <p:cNvPr id="333" name="Google Shape;333;p5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Oswald"/>
                <a:ea typeface="Oswald"/>
                <a:cs typeface="Oswald"/>
                <a:sym typeface="Oswald"/>
              </a:rPr>
              <a:t>Part 3</a:t>
            </a:r>
            <a:endParaRPr>
              <a:solidFill>
                <a:schemeClr val="lt1"/>
              </a:solidFill>
              <a:latin typeface="Oswald"/>
              <a:ea typeface="Oswald"/>
              <a:cs typeface="Oswald"/>
              <a:sym typeface="Oswald"/>
            </a:endParaRPr>
          </a:p>
        </p:txBody>
      </p:sp>
      <p:sp>
        <p:nvSpPr>
          <p:cNvPr id="334" name="Google Shape;334;p5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2"/>
                </a:solidFill>
              </a:rPr>
              <a:t>Current</a:t>
            </a:r>
            <a:r>
              <a:rPr lang="en">
                <a:solidFill>
                  <a:schemeClr val="lt2"/>
                </a:solidFill>
              </a:rPr>
              <a:t> challenges and strengths</a:t>
            </a:r>
            <a:endParaRPr>
              <a:solidFill>
                <a:schemeClr val="lt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8" name="Shape 338"/>
        <p:cNvGrpSpPr/>
        <p:nvPr/>
      </p:nvGrpSpPr>
      <p:grpSpPr>
        <a:xfrm>
          <a:off x="0" y="0"/>
          <a:ext cx="0" cy="0"/>
          <a:chOff x="0" y="0"/>
          <a:chExt cx="0" cy="0"/>
        </a:xfrm>
      </p:grpSpPr>
      <p:sp>
        <p:nvSpPr>
          <p:cNvPr id="339" name="Google Shape;339;p53"/>
          <p:cNvSpPr txBox="1"/>
          <p:nvPr>
            <p:ph type="title"/>
          </p:nvPr>
        </p:nvSpPr>
        <p:spPr>
          <a:xfrm>
            <a:off x="677300" y="445025"/>
            <a:ext cx="343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7631"/>
                </a:solidFill>
                <a:latin typeface="Oswald"/>
                <a:ea typeface="Oswald"/>
                <a:cs typeface="Oswald"/>
                <a:sym typeface="Oswald"/>
              </a:rPr>
              <a:t>Major </a:t>
            </a:r>
            <a:r>
              <a:rPr lang="en">
                <a:solidFill>
                  <a:srgbClr val="FF7631"/>
                </a:solidFill>
                <a:latin typeface="Oswald"/>
                <a:ea typeface="Oswald"/>
                <a:cs typeface="Oswald"/>
                <a:sym typeface="Oswald"/>
              </a:rPr>
              <a:t>Challenges Today</a:t>
            </a:r>
            <a:endParaRPr>
              <a:solidFill>
                <a:srgbClr val="FF7631"/>
              </a:solidFill>
              <a:latin typeface="Oswald"/>
              <a:ea typeface="Oswald"/>
              <a:cs typeface="Oswald"/>
              <a:sym typeface="Oswald"/>
            </a:endParaRPr>
          </a:p>
        </p:txBody>
      </p:sp>
      <p:sp>
        <p:nvSpPr>
          <p:cNvPr id="340" name="Google Shape;340;p53"/>
          <p:cNvSpPr txBox="1"/>
          <p:nvPr>
            <p:ph idx="1" type="body"/>
          </p:nvPr>
        </p:nvSpPr>
        <p:spPr>
          <a:xfrm>
            <a:off x="311700" y="1545625"/>
            <a:ext cx="5066400" cy="28050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SzPts val="2000"/>
              <a:buFont typeface="Lato"/>
              <a:buChar char="●"/>
            </a:pPr>
            <a:r>
              <a:rPr lang="en" sz="2000">
                <a:latin typeface="Lato"/>
                <a:ea typeface="Lato"/>
                <a:cs typeface="Lato"/>
                <a:sym typeface="Lato"/>
              </a:rPr>
              <a:t>Productivity Puzzle</a:t>
            </a:r>
            <a:endParaRPr sz="2000">
              <a:latin typeface="Lato"/>
              <a:ea typeface="Lato"/>
              <a:cs typeface="Lato"/>
              <a:sym typeface="Lato"/>
            </a:endParaRPr>
          </a:p>
          <a:p>
            <a:pPr indent="-330200" lvl="1" marL="914400" rtl="0" algn="l">
              <a:lnSpc>
                <a:spcPct val="150000"/>
              </a:lnSpc>
              <a:spcBef>
                <a:spcPts val="0"/>
              </a:spcBef>
              <a:spcAft>
                <a:spcPts val="0"/>
              </a:spcAft>
              <a:buSzPts val="1600"/>
              <a:buFont typeface="Lato"/>
              <a:buChar char="○"/>
            </a:pPr>
            <a:r>
              <a:rPr lang="en" sz="1600">
                <a:latin typeface="Lato"/>
                <a:ea typeface="Lato"/>
                <a:cs typeface="Lato"/>
                <a:sym typeface="Lato"/>
              </a:rPr>
              <a:t>Low productivity growth</a:t>
            </a:r>
            <a:endParaRPr sz="1600">
              <a:latin typeface="Lato"/>
              <a:ea typeface="Lato"/>
              <a:cs typeface="Lato"/>
              <a:sym typeface="Lato"/>
            </a:endParaRPr>
          </a:p>
          <a:p>
            <a:pPr indent="-330200" lvl="1" marL="914400" rtl="0" algn="l">
              <a:lnSpc>
                <a:spcPct val="150000"/>
              </a:lnSpc>
              <a:spcBef>
                <a:spcPts val="0"/>
              </a:spcBef>
              <a:spcAft>
                <a:spcPts val="0"/>
              </a:spcAft>
              <a:buSzPts val="1600"/>
              <a:buFont typeface="Lato"/>
              <a:buChar char="○"/>
            </a:pPr>
            <a:r>
              <a:rPr lang="en" sz="1600">
                <a:latin typeface="Lato"/>
                <a:ea typeface="Lato"/>
                <a:cs typeface="Lato"/>
                <a:sym typeface="Lato"/>
              </a:rPr>
              <a:t>Bad performance relative to similar countries </a:t>
            </a:r>
            <a:endParaRPr sz="1600">
              <a:latin typeface="Lato"/>
              <a:ea typeface="Lato"/>
              <a:cs typeface="Lato"/>
              <a:sym typeface="Lato"/>
            </a:endParaRPr>
          </a:p>
          <a:p>
            <a:pPr indent="-355600" lvl="0" marL="457200" rtl="0" algn="l">
              <a:lnSpc>
                <a:spcPct val="150000"/>
              </a:lnSpc>
              <a:spcBef>
                <a:spcPts val="0"/>
              </a:spcBef>
              <a:spcAft>
                <a:spcPts val="0"/>
              </a:spcAft>
              <a:buSzPts val="2000"/>
              <a:buFont typeface="Lato"/>
              <a:buChar char="●"/>
            </a:pPr>
            <a:r>
              <a:rPr lang="en" sz="2000">
                <a:latin typeface="Lato"/>
                <a:ea typeface="Lato"/>
                <a:cs typeface="Lato"/>
                <a:sym typeface="Lato"/>
              </a:rPr>
              <a:t>Cost of Living Crisis</a:t>
            </a:r>
            <a:endParaRPr sz="2000">
              <a:latin typeface="Lato"/>
              <a:ea typeface="Lato"/>
              <a:cs typeface="Lato"/>
              <a:sym typeface="Lato"/>
            </a:endParaRPr>
          </a:p>
          <a:p>
            <a:pPr indent="-330200" lvl="1" marL="914400" rtl="0" algn="l">
              <a:lnSpc>
                <a:spcPct val="150000"/>
              </a:lnSpc>
              <a:spcBef>
                <a:spcPts val="0"/>
              </a:spcBef>
              <a:spcAft>
                <a:spcPts val="0"/>
              </a:spcAft>
              <a:buSzPts val="1600"/>
              <a:buChar char="○"/>
            </a:pPr>
            <a:r>
              <a:rPr lang="en" sz="1600"/>
              <a:t>Low wages</a:t>
            </a:r>
            <a:endParaRPr sz="1600"/>
          </a:p>
          <a:p>
            <a:pPr indent="-330200" lvl="1" marL="914400" rtl="0" algn="l">
              <a:lnSpc>
                <a:spcPct val="150000"/>
              </a:lnSpc>
              <a:spcBef>
                <a:spcPts val="0"/>
              </a:spcBef>
              <a:spcAft>
                <a:spcPts val="0"/>
              </a:spcAft>
              <a:buSzPts val="1600"/>
              <a:buChar char="○"/>
            </a:pPr>
            <a:r>
              <a:rPr lang="en" sz="1600"/>
              <a:t>Increasing food and energy prices</a:t>
            </a:r>
            <a:endParaRPr sz="1600"/>
          </a:p>
        </p:txBody>
      </p:sp>
      <p:pic>
        <p:nvPicPr>
          <p:cNvPr id="341" name="Google Shape;341;p53"/>
          <p:cNvPicPr preferRelativeResize="0"/>
          <p:nvPr/>
        </p:nvPicPr>
        <p:blipFill>
          <a:blip r:embed="rId3">
            <a:alphaModFix/>
          </a:blip>
          <a:stretch>
            <a:fillRect/>
          </a:stretch>
        </p:blipFill>
        <p:spPr>
          <a:xfrm>
            <a:off x="5095350" y="1545625"/>
            <a:ext cx="3568499" cy="235775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7" name="Google Shape;347;p54"/>
          <p:cNvPicPr preferRelativeResize="0"/>
          <p:nvPr/>
        </p:nvPicPr>
        <p:blipFill>
          <a:blip r:embed="rId3">
            <a:alphaModFix/>
          </a:blip>
          <a:stretch>
            <a:fillRect/>
          </a:stretch>
        </p:blipFill>
        <p:spPr>
          <a:xfrm>
            <a:off x="2013875" y="512371"/>
            <a:ext cx="5329001" cy="1370750"/>
          </a:xfrm>
          <a:prstGeom prst="rect">
            <a:avLst/>
          </a:prstGeom>
          <a:noFill/>
          <a:ln>
            <a:noFill/>
          </a:ln>
        </p:spPr>
      </p:pic>
      <p:pic>
        <p:nvPicPr>
          <p:cNvPr id="348" name="Google Shape;348;p54"/>
          <p:cNvPicPr preferRelativeResize="0"/>
          <p:nvPr/>
        </p:nvPicPr>
        <p:blipFill>
          <a:blip r:embed="rId4">
            <a:alphaModFix/>
          </a:blip>
          <a:stretch>
            <a:fillRect/>
          </a:stretch>
        </p:blipFill>
        <p:spPr>
          <a:xfrm>
            <a:off x="531000" y="2100874"/>
            <a:ext cx="3555776" cy="850775"/>
          </a:xfrm>
          <a:prstGeom prst="rect">
            <a:avLst/>
          </a:prstGeom>
          <a:noFill/>
          <a:ln>
            <a:noFill/>
          </a:ln>
        </p:spPr>
      </p:pic>
      <p:pic>
        <p:nvPicPr>
          <p:cNvPr id="349" name="Google Shape;349;p54"/>
          <p:cNvPicPr preferRelativeResize="0"/>
          <p:nvPr/>
        </p:nvPicPr>
        <p:blipFill>
          <a:blip r:embed="rId5">
            <a:alphaModFix/>
          </a:blip>
          <a:stretch>
            <a:fillRect/>
          </a:stretch>
        </p:blipFill>
        <p:spPr>
          <a:xfrm>
            <a:off x="448013" y="3408075"/>
            <a:ext cx="6739326" cy="1160800"/>
          </a:xfrm>
          <a:prstGeom prst="rect">
            <a:avLst/>
          </a:prstGeom>
          <a:noFill/>
          <a:ln>
            <a:noFill/>
          </a:ln>
        </p:spPr>
      </p:pic>
      <p:pic>
        <p:nvPicPr>
          <p:cNvPr id="350" name="Google Shape;350;p54"/>
          <p:cNvPicPr preferRelativeResize="0"/>
          <p:nvPr/>
        </p:nvPicPr>
        <p:blipFill>
          <a:blip r:embed="rId6">
            <a:alphaModFix/>
          </a:blip>
          <a:stretch>
            <a:fillRect/>
          </a:stretch>
        </p:blipFill>
        <p:spPr>
          <a:xfrm>
            <a:off x="4678950" y="1960223"/>
            <a:ext cx="4560108" cy="1370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56" name="Google Shape;356;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7" name="Google Shape;357;p55"/>
          <p:cNvPicPr preferRelativeResize="0"/>
          <p:nvPr/>
        </p:nvPicPr>
        <p:blipFill>
          <a:blip r:embed="rId3">
            <a:alphaModFix/>
          </a:blip>
          <a:stretch>
            <a:fillRect/>
          </a:stretch>
        </p:blipFill>
        <p:spPr>
          <a:xfrm>
            <a:off x="605539" y="0"/>
            <a:ext cx="7932922"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1" name="Shape 361"/>
        <p:cNvGrpSpPr/>
        <p:nvPr/>
      </p:nvGrpSpPr>
      <p:grpSpPr>
        <a:xfrm>
          <a:off x="0" y="0"/>
          <a:ext cx="0" cy="0"/>
          <a:chOff x="0" y="0"/>
          <a:chExt cx="0" cy="0"/>
        </a:xfrm>
      </p:grpSpPr>
      <p:sp>
        <p:nvSpPr>
          <p:cNvPr id="362" name="Google Shape;362;p56"/>
          <p:cNvSpPr txBox="1"/>
          <p:nvPr>
            <p:ph type="title"/>
          </p:nvPr>
        </p:nvSpPr>
        <p:spPr>
          <a:xfrm>
            <a:off x="2511550" y="593250"/>
            <a:ext cx="3925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7631"/>
                </a:solidFill>
                <a:latin typeface="Oswald"/>
                <a:ea typeface="Oswald"/>
                <a:cs typeface="Oswald"/>
                <a:sym typeface="Oswald"/>
              </a:rPr>
              <a:t>What are the possible reasons?</a:t>
            </a:r>
            <a:endParaRPr>
              <a:solidFill>
                <a:srgbClr val="FF7631"/>
              </a:solidFill>
              <a:latin typeface="Oswald"/>
              <a:ea typeface="Oswald"/>
              <a:cs typeface="Oswald"/>
              <a:sym typeface="Oswald"/>
            </a:endParaRPr>
          </a:p>
        </p:txBody>
      </p:sp>
      <p:pic>
        <p:nvPicPr>
          <p:cNvPr id="363" name="Google Shape;363;p56"/>
          <p:cNvPicPr preferRelativeResize="0"/>
          <p:nvPr/>
        </p:nvPicPr>
        <p:blipFill>
          <a:blip r:embed="rId3">
            <a:alphaModFix/>
          </a:blip>
          <a:stretch>
            <a:fillRect/>
          </a:stretch>
        </p:blipFill>
        <p:spPr>
          <a:xfrm>
            <a:off x="2068375" y="1452371"/>
            <a:ext cx="5007251" cy="2816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7" name="Shape 367"/>
        <p:cNvGrpSpPr/>
        <p:nvPr/>
      </p:nvGrpSpPr>
      <p:grpSpPr>
        <a:xfrm>
          <a:off x="0" y="0"/>
          <a:ext cx="0" cy="0"/>
          <a:chOff x="0" y="0"/>
          <a:chExt cx="0" cy="0"/>
        </a:xfrm>
      </p:grpSpPr>
      <p:sp>
        <p:nvSpPr>
          <p:cNvPr id="368" name="Google Shape;368;p57"/>
          <p:cNvSpPr txBox="1"/>
          <p:nvPr>
            <p:ph type="title"/>
          </p:nvPr>
        </p:nvSpPr>
        <p:spPr>
          <a:xfrm>
            <a:off x="664675" y="306375"/>
            <a:ext cx="6497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7631"/>
                </a:solidFill>
                <a:latin typeface="Oswald"/>
                <a:ea typeface="Oswald"/>
                <a:cs typeface="Oswald"/>
                <a:sym typeface="Oswald"/>
              </a:rPr>
              <a:t>Cost of Living Crisis: </a:t>
            </a:r>
            <a:r>
              <a:rPr lang="en" sz="2500">
                <a:solidFill>
                  <a:srgbClr val="FF7631"/>
                </a:solidFill>
                <a:latin typeface="Oswald"/>
                <a:ea typeface="Oswald"/>
                <a:cs typeface="Oswald"/>
                <a:sym typeface="Oswald"/>
              </a:rPr>
              <a:t>Rise of Inflation in recent years </a:t>
            </a:r>
            <a:endParaRPr sz="2500">
              <a:solidFill>
                <a:srgbClr val="FF7631"/>
              </a:solidFill>
              <a:latin typeface="Oswald"/>
              <a:ea typeface="Oswald"/>
              <a:cs typeface="Oswald"/>
              <a:sym typeface="Oswald"/>
            </a:endParaRPr>
          </a:p>
          <a:p>
            <a:pPr indent="0" lvl="0" marL="0" rtl="0" algn="l">
              <a:spcBef>
                <a:spcPts val="0"/>
              </a:spcBef>
              <a:spcAft>
                <a:spcPts val="0"/>
              </a:spcAft>
              <a:buNone/>
            </a:pPr>
            <a:r>
              <a:t/>
            </a:r>
            <a:endParaRPr>
              <a:solidFill>
                <a:srgbClr val="FF7631"/>
              </a:solidFill>
              <a:latin typeface="Oswald"/>
              <a:ea typeface="Oswald"/>
              <a:cs typeface="Oswald"/>
              <a:sym typeface="Oswald"/>
            </a:endParaRPr>
          </a:p>
        </p:txBody>
      </p:sp>
      <p:pic>
        <p:nvPicPr>
          <p:cNvPr id="369" name="Google Shape;369;p57"/>
          <p:cNvPicPr preferRelativeResize="0"/>
          <p:nvPr/>
        </p:nvPicPr>
        <p:blipFill>
          <a:blip r:embed="rId3">
            <a:alphaModFix/>
          </a:blip>
          <a:stretch>
            <a:fillRect/>
          </a:stretch>
        </p:blipFill>
        <p:spPr>
          <a:xfrm>
            <a:off x="608375" y="1042976"/>
            <a:ext cx="7927250" cy="3873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58"/>
          <p:cNvSpPr txBox="1"/>
          <p:nvPr>
            <p:ph type="title"/>
          </p:nvPr>
        </p:nvSpPr>
        <p:spPr>
          <a:xfrm>
            <a:off x="349525" y="218125"/>
            <a:ext cx="6497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7631"/>
                </a:solidFill>
                <a:latin typeface="Oswald"/>
                <a:ea typeface="Oswald"/>
                <a:cs typeface="Oswald"/>
                <a:sym typeface="Oswald"/>
              </a:rPr>
              <a:t>Cost of Living Crisis:</a:t>
            </a:r>
            <a:endParaRPr>
              <a:solidFill>
                <a:srgbClr val="FF7631"/>
              </a:solidFill>
              <a:latin typeface="Oswald"/>
              <a:ea typeface="Oswald"/>
              <a:cs typeface="Oswald"/>
              <a:sym typeface="Oswald"/>
            </a:endParaRPr>
          </a:p>
        </p:txBody>
      </p:sp>
      <p:pic>
        <p:nvPicPr>
          <p:cNvPr id="375" name="Google Shape;375;p58"/>
          <p:cNvPicPr preferRelativeResize="0"/>
          <p:nvPr/>
        </p:nvPicPr>
        <p:blipFill>
          <a:blip r:embed="rId3">
            <a:alphaModFix/>
          </a:blip>
          <a:stretch>
            <a:fillRect/>
          </a:stretch>
        </p:blipFill>
        <p:spPr>
          <a:xfrm>
            <a:off x="1353439" y="892800"/>
            <a:ext cx="6437126" cy="3912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9" name="Shape 379"/>
        <p:cNvGrpSpPr/>
        <p:nvPr/>
      </p:nvGrpSpPr>
      <p:grpSpPr>
        <a:xfrm>
          <a:off x="0" y="0"/>
          <a:ext cx="0" cy="0"/>
          <a:chOff x="0" y="0"/>
          <a:chExt cx="0" cy="0"/>
        </a:xfrm>
      </p:grpSpPr>
      <p:pic>
        <p:nvPicPr>
          <p:cNvPr id="380" name="Google Shape;380;p59"/>
          <p:cNvPicPr preferRelativeResize="0"/>
          <p:nvPr/>
        </p:nvPicPr>
        <p:blipFill>
          <a:blip r:embed="rId3">
            <a:alphaModFix/>
          </a:blip>
          <a:stretch>
            <a:fillRect/>
          </a:stretch>
        </p:blipFill>
        <p:spPr>
          <a:xfrm>
            <a:off x="5006000" y="2300249"/>
            <a:ext cx="4073850" cy="2791350"/>
          </a:xfrm>
          <a:prstGeom prst="rect">
            <a:avLst/>
          </a:prstGeom>
          <a:noFill/>
          <a:ln>
            <a:noFill/>
          </a:ln>
        </p:spPr>
      </p:pic>
      <p:sp>
        <p:nvSpPr>
          <p:cNvPr id="381" name="Google Shape;381;p59"/>
          <p:cNvSpPr txBox="1"/>
          <p:nvPr>
            <p:ph type="title"/>
          </p:nvPr>
        </p:nvSpPr>
        <p:spPr>
          <a:xfrm>
            <a:off x="311700" y="445025"/>
            <a:ext cx="3052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7631"/>
                </a:solidFill>
                <a:latin typeface="Oswald"/>
                <a:ea typeface="Oswald"/>
                <a:cs typeface="Oswald"/>
                <a:sym typeface="Oswald"/>
              </a:rPr>
              <a:t>Strengths</a:t>
            </a:r>
            <a:endParaRPr>
              <a:solidFill>
                <a:srgbClr val="FF7631"/>
              </a:solidFill>
              <a:latin typeface="Oswald"/>
              <a:ea typeface="Oswald"/>
              <a:cs typeface="Oswald"/>
              <a:sym typeface="Oswald"/>
            </a:endParaRPr>
          </a:p>
        </p:txBody>
      </p:sp>
      <p:sp>
        <p:nvSpPr>
          <p:cNvPr id="382" name="Google Shape;382;p59"/>
          <p:cNvSpPr txBox="1"/>
          <p:nvPr>
            <p:ph idx="1" type="body"/>
          </p:nvPr>
        </p:nvSpPr>
        <p:spPr>
          <a:xfrm>
            <a:off x="311700" y="1467625"/>
            <a:ext cx="5564100" cy="34164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SzPts val="2000"/>
              <a:buFont typeface="Lato"/>
              <a:buChar char="●"/>
            </a:pPr>
            <a:r>
              <a:rPr lang="en" sz="2000">
                <a:latin typeface="Lato"/>
                <a:ea typeface="Lato"/>
                <a:cs typeface="Lato"/>
                <a:sym typeface="Lato"/>
              </a:rPr>
              <a:t>Pharmaceutical</a:t>
            </a:r>
            <a:r>
              <a:rPr lang="en" sz="2000">
                <a:latin typeface="Lato"/>
                <a:ea typeface="Lato"/>
                <a:cs typeface="Lato"/>
                <a:sym typeface="Lato"/>
              </a:rPr>
              <a:t> industry</a:t>
            </a:r>
            <a:endParaRPr sz="2000">
              <a:latin typeface="Lato"/>
              <a:ea typeface="Lato"/>
              <a:cs typeface="Lato"/>
              <a:sym typeface="Lato"/>
            </a:endParaRPr>
          </a:p>
          <a:p>
            <a:pPr indent="-355600" lvl="0" marL="457200" rtl="0" algn="l">
              <a:lnSpc>
                <a:spcPct val="150000"/>
              </a:lnSpc>
              <a:spcBef>
                <a:spcPts val="0"/>
              </a:spcBef>
              <a:spcAft>
                <a:spcPts val="0"/>
              </a:spcAft>
              <a:buSzPts val="2000"/>
              <a:buFont typeface="Lato"/>
              <a:buChar char="●"/>
            </a:pPr>
            <a:r>
              <a:rPr lang="en" sz="2000">
                <a:latin typeface="Lato"/>
                <a:ea typeface="Lato"/>
                <a:cs typeface="Lato"/>
                <a:sym typeface="Lato"/>
              </a:rPr>
              <a:t>Tech industry</a:t>
            </a:r>
            <a:endParaRPr sz="2000">
              <a:latin typeface="Lato"/>
              <a:ea typeface="Lato"/>
              <a:cs typeface="Lato"/>
              <a:sym typeface="Lato"/>
            </a:endParaRPr>
          </a:p>
          <a:p>
            <a:pPr indent="-355600" lvl="0" marL="457200" rtl="0" algn="l">
              <a:lnSpc>
                <a:spcPct val="150000"/>
              </a:lnSpc>
              <a:spcBef>
                <a:spcPts val="0"/>
              </a:spcBef>
              <a:spcAft>
                <a:spcPts val="0"/>
              </a:spcAft>
              <a:buSzPts val="2000"/>
              <a:buFont typeface="Lato"/>
              <a:buChar char="●"/>
            </a:pPr>
            <a:r>
              <a:rPr lang="en" sz="2000">
                <a:latin typeface="Lato"/>
                <a:ea typeface="Lato"/>
                <a:cs typeface="Lato"/>
                <a:sym typeface="Lato"/>
              </a:rPr>
              <a:t>4th Global Innovation Index</a:t>
            </a:r>
            <a:endParaRPr sz="2000">
              <a:latin typeface="Lato"/>
              <a:ea typeface="Lato"/>
              <a:cs typeface="Lato"/>
              <a:sym typeface="Lato"/>
            </a:endParaRPr>
          </a:p>
          <a:p>
            <a:pPr indent="-355600" lvl="0" marL="457200" rtl="0" algn="l">
              <a:lnSpc>
                <a:spcPct val="115000"/>
              </a:lnSpc>
              <a:spcBef>
                <a:spcPts val="0"/>
              </a:spcBef>
              <a:spcAft>
                <a:spcPts val="0"/>
              </a:spcAft>
              <a:buSzPts val="2000"/>
              <a:buFont typeface="Lato"/>
              <a:buChar char="●"/>
            </a:pPr>
            <a:r>
              <a:rPr lang="en" sz="2000">
                <a:latin typeface="Lato"/>
                <a:ea typeface="Lato"/>
                <a:cs typeface="Lato"/>
                <a:sym typeface="Lato"/>
              </a:rPr>
              <a:t>A new report from KPMG suggests that the UK is the third most dynamic global centre of innovation</a:t>
            </a:r>
            <a:endParaRPr sz="2000">
              <a:latin typeface="Lato"/>
              <a:ea typeface="Lato"/>
              <a:cs typeface="Lato"/>
              <a:sym typeface="Lato"/>
            </a:endParaRPr>
          </a:p>
          <a:p>
            <a:pPr indent="0" lvl="0" marL="0" rtl="0" algn="l">
              <a:spcBef>
                <a:spcPts val="1200"/>
              </a:spcBef>
              <a:spcAft>
                <a:spcPts val="1200"/>
              </a:spcAft>
              <a:buNone/>
            </a:pPr>
            <a:r>
              <a:t/>
            </a:r>
            <a:endParaRPr/>
          </a:p>
        </p:txBody>
      </p:sp>
      <p:pic>
        <p:nvPicPr>
          <p:cNvPr id="383" name="Google Shape;383;p59"/>
          <p:cNvPicPr preferRelativeResize="0"/>
          <p:nvPr/>
        </p:nvPicPr>
        <p:blipFill>
          <a:blip r:embed="rId4">
            <a:alphaModFix/>
          </a:blip>
          <a:stretch>
            <a:fillRect/>
          </a:stretch>
        </p:blipFill>
        <p:spPr>
          <a:xfrm>
            <a:off x="5690400" y="445025"/>
            <a:ext cx="2139425" cy="161067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AD8F"/>
        </a:solidFill>
      </p:bgPr>
    </p:bg>
    <p:spTree>
      <p:nvGrpSpPr>
        <p:cNvPr id="387" name="Shape 387"/>
        <p:cNvGrpSpPr/>
        <p:nvPr/>
      </p:nvGrpSpPr>
      <p:grpSpPr>
        <a:xfrm>
          <a:off x="0" y="0"/>
          <a:ext cx="0" cy="0"/>
          <a:chOff x="0" y="0"/>
          <a:chExt cx="0" cy="0"/>
        </a:xfrm>
      </p:grpSpPr>
      <p:sp>
        <p:nvSpPr>
          <p:cNvPr id="388" name="Google Shape;388;p60"/>
          <p:cNvSpPr txBox="1"/>
          <p:nvPr>
            <p:ph type="title"/>
          </p:nvPr>
        </p:nvSpPr>
        <p:spPr>
          <a:xfrm>
            <a:off x="2517450" y="2063800"/>
            <a:ext cx="4109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520">
                <a:solidFill>
                  <a:schemeClr val="lt1"/>
                </a:solidFill>
                <a:latin typeface="Oswald"/>
                <a:ea typeface="Oswald"/>
                <a:cs typeface="Oswald"/>
                <a:sym typeface="Oswald"/>
              </a:rPr>
              <a:t>Classroom Activity</a:t>
            </a:r>
            <a:endParaRPr sz="4520">
              <a:solidFill>
                <a:schemeClr val="lt1"/>
              </a:solidFill>
              <a:latin typeface="Oswald"/>
              <a:ea typeface="Oswald"/>
              <a:cs typeface="Oswald"/>
              <a:sym typeface="Oswa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2" name="Shape 392"/>
        <p:cNvGrpSpPr/>
        <p:nvPr/>
      </p:nvGrpSpPr>
      <p:grpSpPr>
        <a:xfrm>
          <a:off x="0" y="0"/>
          <a:ext cx="0" cy="0"/>
          <a:chOff x="0" y="0"/>
          <a:chExt cx="0" cy="0"/>
        </a:xfrm>
      </p:grpSpPr>
      <p:sp>
        <p:nvSpPr>
          <p:cNvPr id="393" name="Google Shape;393;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7631"/>
                </a:solidFill>
                <a:latin typeface="Lato"/>
                <a:ea typeface="Lato"/>
                <a:cs typeface="Lato"/>
                <a:sym typeface="Lato"/>
              </a:rPr>
              <a:t>R</a:t>
            </a:r>
            <a:r>
              <a:rPr b="1" lang="en">
                <a:solidFill>
                  <a:srgbClr val="FF7631"/>
                </a:solidFill>
                <a:latin typeface="Lato"/>
                <a:ea typeface="Lato"/>
                <a:cs typeface="Lato"/>
                <a:sym typeface="Lato"/>
              </a:rPr>
              <a:t>esearch your own local economy</a:t>
            </a:r>
            <a:endParaRPr b="1">
              <a:solidFill>
                <a:srgbClr val="FF7631"/>
              </a:solidFill>
              <a:latin typeface="Lato"/>
              <a:ea typeface="Lato"/>
              <a:cs typeface="Lato"/>
              <a:sym typeface="Lato"/>
            </a:endParaRPr>
          </a:p>
        </p:txBody>
      </p:sp>
      <p:sp>
        <p:nvSpPr>
          <p:cNvPr id="394" name="Google Shape;394;p61"/>
          <p:cNvSpPr txBox="1"/>
          <p:nvPr>
            <p:ph idx="1" type="body"/>
          </p:nvPr>
        </p:nvSpPr>
        <p:spPr>
          <a:xfrm>
            <a:off x="311700" y="1334125"/>
            <a:ext cx="8520600" cy="27264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SzPts val="2000"/>
              <a:buFont typeface="Lato"/>
              <a:buChar char="●"/>
            </a:pPr>
            <a:r>
              <a:rPr lang="en" sz="2000">
                <a:latin typeface="Lato"/>
                <a:ea typeface="Lato"/>
                <a:cs typeface="Lato"/>
                <a:sym typeface="Lato"/>
              </a:rPr>
              <a:t>What are the main sectors ?</a:t>
            </a:r>
            <a:endParaRPr sz="2000">
              <a:latin typeface="Lato"/>
              <a:ea typeface="Lato"/>
              <a:cs typeface="Lato"/>
              <a:sym typeface="Lato"/>
            </a:endParaRPr>
          </a:p>
          <a:p>
            <a:pPr indent="-355600" lvl="0" marL="457200" rtl="0" algn="l">
              <a:lnSpc>
                <a:spcPct val="150000"/>
              </a:lnSpc>
              <a:spcBef>
                <a:spcPts val="0"/>
              </a:spcBef>
              <a:spcAft>
                <a:spcPts val="0"/>
              </a:spcAft>
              <a:buSzPts val="2000"/>
              <a:buFont typeface="Lato"/>
              <a:buChar char="●"/>
            </a:pPr>
            <a:r>
              <a:rPr lang="en" sz="2000">
                <a:latin typeface="Lato"/>
                <a:ea typeface="Lato"/>
                <a:cs typeface="Lato"/>
                <a:sym typeface="Lato"/>
              </a:rPr>
              <a:t>What is the concentration of the various classes?</a:t>
            </a:r>
            <a:endParaRPr sz="2000">
              <a:latin typeface="Lato"/>
              <a:ea typeface="Lato"/>
              <a:cs typeface="Lato"/>
              <a:sym typeface="Lato"/>
            </a:endParaRPr>
          </a:p>
          <a:p>
            <a:pPr indent="-355600" lvl="0" marL="457200" rtl="0" algn="l">
              <a:lnSpc>
                <a:spcPct val="150000"/>
              </a:lnSpc>
              <a:spcBef>
                <a:spcPts val="0"/>
              </a:spcBef>
              <a:spcAft>
                <a:spcPts val="0"/>
              </a:spcAft>
              <a:buSzPts val="2000"/>
              <a:buFont typeface="Lato"/>
              <a:buChar char="●"/>
            </a:pPr>
            <a:r>
              <a:rPr lang="en" sz="2000">
                <a:latin typeface="Lato"/>
                <a:ea typeface="Lato"/>
                <a:cs typeface="Lato"/>
                <a:sym typeface="Lato"/>
              </a:rPr>
              <a:t>To what degree do the sectors discussed benefit or harm your region?</a:t>
            </a:r>
            <a:endParaRPr sz="2000">
              <a:latin typeface="Lato"/>
              <a:ea typeface="Lato"/>
              <a:cs typeface="Lato"/>
              <a:sym typeface="Lato"/>
            </a:endParaRPr>
          </a:p>
          <a:p>
            <a:pPr indent="-355600" lvl="1" marL="914400" rtl="0" algn="l">
              <a:lnSpc>
                <a:spcPct val="150000"/>
              </a:lnSpc>
              <a:spcBef>
                <a:spcPts val="0"/>
              </a:spcBef>
              <a:spcAft>
                <a:spcPts val="0"/>
              </a:spcAft>
              <a:buSzPts val="2000"/>
              <a:buFont typeface="Lato"/>
              <a:buChar char="○"/>
            </a:pPr>
            <a:r>
              <a:rPr lang="en" sz="2000">
                <a:latin typeface="Lato"/>
                <a:ea typeface="Lato"/>
                <a:cs typeface="Lato"/>
                <a:sym typeface="Lato"/>
              </a:rPr>
              <a:t>Union activity?</a:t>
            </a:r>
            <a:endParaRPr sz="2000">
              <a:latin typeface="Lato"/>
              <a:ea typeface="Lato"/>
              <a:cs typeface="Lato"/>
              <a:sym typeface="Lato"/>
            </a:endParaRPr>
          </a:p>
          <a:p>
            <a:pPr indent="-355600" lvl="1" marL="914400" rtl="0" algn="l">
              <a:lnSpc>
                <a:spcPct val="150000"/>
              </a:lnSpc>
              <a:spcBef>
                <a:spcPts val="0"/>
              </a:spcBef>
              <a:spcAft>
                <a:spcPts val="0"/>
              </a:spcAft>
              <a:buSzPts val="2000"/>
              <a:buFont typeface="Lato"/>
              <a:buChar char="○"/>
            </a:pPr>
            <a:r>
              <a:rPr lang="en" sz="2000">
                <a:latin typeface="Lato"/>
                <a:ea typeface="Lato"/>
                <a:cs typeface="Lato"/>
                <a:sym typeface="Lato"/>
              </a:rPr>
              <a:t>Discuss finance for everywhere</a:t>
            </a:r>
            <a:endParaRPr sz="20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8" name="Shape 78"/>
        <p:cNvGrpSpPr/>
        <p:nvPr/>
      </p:nvGrpSpPr>
      <p:grpSpPr>
        <a:xfrm>
          <a:off x="0" y="0"/>
          <a:ext cx="0" cy="0"/>
          <a:chOff x="0" y="0"/>
          <a:chExt cx="0" cy="0"/>
        </a:xfrm>
      </p:grpSpPr>
      <p:sp>
        <p:nvSpPr>
          <p:cNvPr id="79" name="Google Shape;79;p17"/>
          <p:cNvSpPr txBox="1"/>
          <p:nvPr>
            <p:ph type="title"/>
          </p:nvPr>
        </p:nvSpPr>
        <p:spPr>
          <a:xfrm>
            <a:off x="311700" y="204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solidFill>
                  <a:schemeClr val="lt1"/>
                </a:solidFill>
                <a:latin typeface="Oswald"/>
                <a:ea typeface="Oswald"/>
                <a:cs typeface="Oswald"/>
                <a:sym typeface="Oswald"/>
              </a:rPr>
              <a:t>Overview</a:t>
            </a:r>
            <a:endParaRPr sz="3020">
              <a:solidFill>
                <a:schemeClr val="lt1"/>
              </a:solidFill>
              <a:latin typeface="Oswald"/>
              <a:ea typeface="Oswald"/>
              <a:cs typeface="Oswald"/>
              <a:sym typeface="Oswald"/>
            </a:endParaRPr>
          </a:p>
        </p:txBody>
      </p:sp>
      <p:sp>
        <p:nvSpPr>
          <p:cNvPr id="80" name="Google Shape;80;p17"/>
          <p:cNvSpPr txBox="1"/>
          <p:nvPr>
            <p:ph idx="1" type="body"/>
          </p:nvPr>
        </p:nvSpPr>
        <p:spPr>
          <a:xfrm>
            <a:off x="311700" y="777475"/>
            <a:ext cx="8520600" cy="4056600"/>
          </a:xfrm>
          <a:prstGeom prst="rect">
            <a:avLst/>
          </a:prstGeom>
        </p:spPr>
        <p:txBody>
          <a:bodyPr anchorCtr="0" anchor="t" bIns="91425" lIns="91425" spcFirstLastPara="1" rIns="91425" wrap="square" tIns="91425">
            <a:normAutofit lnSpcReduction="10000"/>
          </a:bodyPr>
          <a:lstStyle/>
          <a:p>
            <a:pPr indent="-342900" lvl="0" marL="457200" rtl="0" algn="l">
              <a:lnSpc>
                <a:spcPct val="150000"/>
              </a:lnSpc>
              <a:spcBef>
                <a:spcPts val="0"/>
              </a:spcBef>
              <a:spcAft>
                <a:spcPts val="0"/>
              </a:spcAft>
              <a:buClr>
                <a:schemeClr val="lt1"/>
              </a:buClr>
              <a:buSzPts val="1800"/>
              <a:buFont typeface="Lato"/>
              <a:buChar char="●"/>
            </a:pPr>
            <a:r>
              <a:rPr lang="en">
                <a:solidFill>
                  <a:schemeClr val="lt1"/>
                </a:solidFill>
                <a:latin typeface="Lato"/>
                <a:ea typeface="Lato"/>
                <a:cs typeface="Lato"/>
                <a:sym typeface="Lato"/>
              </a:rPr>
              <a:t>Part 1: Historical Legacy</a:t>
            </a:r>
            <a:endParaRPr>
              <a:solidFill>
                <a:schemeClr val="lt1"/>
              </a:solidFill>
              <a:latin typeface="Lato"/>
              <a:ea typeface="Lato"/>
              <a:cs typeface="Lato"/>
              <a:sym typeface="Lato"/>
            </a:endParaRPr>
          </a:p>
          <a:p>
            <a:pPr indent="-317500" lvl="1" marL="914400" rtl="0" algn="l">
              <a:lnSpc>
                <a:spcPct val="150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From a sun never sets empire to offshore financial centres</a:t>
            </a:r>
            <a:endParaRPr>
              <a:solidFill>
                <a:schemeClr val="lt1"/>
              </a:solidFill>
              <a:latin typeface="Lato"/>
              <a:ea typeface="Lato"/>
              <a:cs typeface="Lato"/>
              <a:sym typeface="Lato"/>
            </a:endParaRPr>
          </a:p>
          <a:p>
            <a:pPr indent="-317500" lvl="1" marL="914400" rtl="0" algn="l">
              <a:lnSpc>
                <a:spcPct val="150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UK trade and exports: then and now</a:t>
            </a:r>
            <a:endParaRPr>
              <a:solidFill>
                <a:schemeClr val="lt1"/>
              </a:solidFill>
              <a:latin typeface="Lato"/>
              <a:ea typeface="Lato"/>
              <a:cs typeface="Lato"/>
              <a:sym typeface="Lato"/>
            </a:endParaRPr>
          </a:p>
          <a:p>
            <a:pPr indent="-317500" lvl="1" marL="914400" rtl="0" algn="l">
              <a:lnSpc>
                <a:spcPct val="150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Class and Inequality</a:t>
            </a:r>
            <a:endParaRPr>
              <a:solidFill>
                <a:schemeClr val="lt1"/>
              </a:solidFill>
              <a:latin typeface="Lato"/>
              <a:ea typeface="Lato"/>
              <a:cs typeface="Lato"/>
              <a:sym typeface="Lato"/>
            </a:endParaRPr>
          </a:p>
          <a:p>
            <a:pPr indent="-342900" lvl="0" marL="457200" rtl="0" algn="l">
              <a:lnSpc>
                <a:spcPct val="150000"/>
              </a:lnSpc>
              <a:spcBef>
                <a:spcPts val="0"/>
              </a:spcBef>
              <a:spcAft>
                <a:spcPts val="0"/>
              </a:spcAft>
              <a:buClr>
                <a:schemeClr val="lt1"/>
              </a:buClr>
              <a:buSzPts val="1800"/>
              <a:buFont typeface="Lato"/>
              <a:buChar char="●"/>
            </a:pPr>
            <a:r>
              <a:rPr lang="en">
                <a:solidFill>
                  <a:schemeClr val="lt1"/>
                </a:solidFill>
                <a:latin typeface="Lato"/>
                <a:ea typeface="Lato"/>
                <a:cs typeface="Lato"/>
                <a:sym typeface="Lato"/>
              </a:rPr>
              <a:t>Quiz</a:t>
            </a:r>
            <a:endParaRPr>
              <a:solidFill>
                <a:schemeClr val="lt1"/>
              </a:solidFill>
              <a:latin typeface="Lato"/>
              <a:ea typeface="Lato"/>
              <a:cs typeface="Lato"/>
              <a:sym typeface="Lato"/>
            </a:endParaRPr>
          </a:p>
          <a:p>
            <a:pPr indent="-342900" lvl="0" marL="457200" rtl="0" algn="l">
              <a:lnSpc>
                <a:spcPct val="150000"/>
              </a:lnSpc>
              <a:spcBef>
                <a:spcPts val="0"/>
              </a:spcBef>
              <a:spcAft>
                <a:spcPts val="0"/>
              </a:spcAft>
              <a:buClr>
                <a:schemeClr val="lt1"/>
              </a:buClr>
              <a:buSzPts val="1800"/>
              <a:buFont typeface="Lato"/>
              <a:buChar char="●"/>
            </a:pPr>
            <a:r>
              <a:rPr lang="en">
                <a:solidFill>
                  <a:schemeClr val="lt1"/>
                </a:solidFill>
                <a:latin typeface="Lato"/>
                <a:ea typeface="Lato"/>
                <a:cs typeface="Lato"/>
                <a:sym typeface="Lato"/>
              </a:rPr>
              <a:t>Part 2:  70s &amp; 80s and its legacies</a:t>
            </a:r>
            <a:endParaRPr>
              <a:solidFill>
                <a:schemeClr val="lt1"/>
              </a:solidFill>
              <a:latin typeface="Lato"/>
              <a:ea typeface="Lato"/>
              <a:cs typeface="Lato"/>
              <a:sym typeface="Lato"/>
            </a:endParaRPr>
          </a:p>
          <a:p>
            <a:pPr indent="-317500" lvl="1" marL="914400" rtl="0" algn="l">
              <a:lnSpc>
                <a:spcPct val="150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Union participation</a:t>
            </a:r>
            <a:endParaRPr>
              <a:solidFill>
                <a:schemeClr val="lt1"/>
              </a:solidFill>
              <a:latin typeface="Lato"/>
              <a:ea typeface="Lato"/>
              <a:cs typeface="Lato"/>
              <a:sym typeface="Lato"/>
            </a:endParaRPr>
          </a:p>
          <a:p>
            <a:pPr indent="-317500" lvl="2" marL="1371600" rtl="0" algn="l">
              <a:lnSpc>
                <a:spcPct val="150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Rail strikes and wage bargaining</a:t>
            </a:r>
            <a:endParaRPr>
              <a:solidFill>
                <a:schemeClr val="lt1"/>
              </a:solidFill>
              <a:latin typeface="Lato"/>
              <a:ea typeface="Lato"/>
              <a:cs typeface="Lato"/>
              <a:sym typeface="Lato"/>
            </a:endParaRPr>
          </a:p>
          <a:p>
            <a:pPr indent="-317500" lvl="1" marL="914400" rtl="0" algn="l">
              <a:lnSpc>
                <a:spcPct val="150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Privatisation</a:t>
            </a:r>
            <a:endParaRPr>
              <a:solidFill>
                <a:schemeClr val="lt1"/>
              </a:solidFill>
              <a:latin typeface="Lato"/>
              <a:ea typeface="Lato"/>
              <a:cs typeface="Lato"/>
              <a:sym typeface="Lato"/>
            </a:endParaRPr>
          </a:p>
          <a:p>
            <a:pPr indent="-342900" lvl="0" marL="457200" rtl="0" algn="l">
              <a:lnSpc>
                <a:spcPct val="150000"/>
              </a:lnSpc>
              <a:spcBef>
                <a:spcPts val="0"/>
              </a:spcBef>
              <a:spcAft>
                <a:spcPts val="0"/>
              </a:spcAft>
              <a:buClr>
                <a:schemeClr val="lt1"/>
              </a:buClr>
              <a:buSzPts val="1800"/>
              <a:buFont typeface="Lato"/>
              <a:buChar char="●"/>
            </a:pPr>
            <a:r>
              <a:rPr lang="en">
                <a:solidFill>
                  <a:schemeClr val="lt1"/>
                </a:solidFill>
                <a:latin typeface="Lato"/>
                <a:ea typeface="Lato"/>
                <a:cs typeface="Lato"/>
                <a:sym typeface="Lato"/>
              </a:rPr>
              <a:t>Part 3:  Current challenges and strengths</a:t>
            </a:r>
            <a:endParaRPr>
              <a:solidFill>
                <a:schemeClr val="lt1"/>
              </a:solidFill>
              <a:latin typeface="Lato"/>
              <a:ea typeface="Lato"/>
              <a:cs typeface="Lato"/>
              <a:sym typeface="Lato"/>
            </a:endParaRPr>
          </a:p>
          <a:p>
            <a:pPr indent="-317500" lvl="1" marL="914400" rtl="0" algn="l">
              <a:lnSpc>
                <a:spcPct val="150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Challenges: Productivity and cost of living</a:t>
            </a:r>
            <a:endParaRPr>
              <a:solidFill>
                <a:schemeClr val="lt1"/>
              </a:solidFill>
              <a:latin typeface="Lato"/>
              <a:ea typeface="Lato"/>
              <a:cs typeface="Lato"/>
              <a:sym typeface="Lato"/>
            </a:endParaRPr>
          </a:p>
          <a:p>
            <a:pPr indent="-317500" lvl="1" marL="914400" rtl="0" algn="l">
              <a:lnSpc>
                <a:spcPct val="150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Strengths: Pharma and Tech</a:t>
            </a:r>
            <a:endParaRPr>
              <a:solidFill>
                <a:schemeClr val="lt1"/>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8" name="Shape 398"/>
        <p:cNvGrpSpPr/>
        <p:nvPr/>
      </p:nvGrpSpPr>
      <p:grpSpPr>
        <a:xfrm>
          <a:off x="0" y="0"/>
          <a:ext cx="0" cy="0"/>
          <a:chOff x="0" y="0"/>
          <a:chExt cx="0" cy="0"/>
        </a:xfrm>
      </p:grpSpPr>
      <p:sp>
        <p:nvSpPr>
          <p:cNvPr id="399" name="Google Shape;399;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7631"/>
                </a:solidFill>
                <a:latin typeface="Lato"/>
                <a:ea typeface="Lato"/>
                <a:cs typeface="Lato"/>
                <a:sym typeface="Lato"/>
              </a:rPr>
              <a:t>Discuss strengths and weaknesses, draw on your own experiences</a:t>
            </a:r>
            <a:endParaRPr b="1">
              <a:solidFill>
                <a:srgbClr val="FF7631"/>
              </a:solidFill>
              <a:latin typeface="Lato"/>
              <a:ea typeface="Lato"/>
              <a:cs typeface="Lato"/>
              <a:sym typeface="Lato"/>
            </a:endParaRPr>
          </a:p>
        </p:txBody>
      </p:sp>
      <p:sp>
        <p:nvSpPr>
          <p:cNvPr id="400" name="Google Shape;400;p62"/>
          <p:cNvSpPr txBox="1"/>
          <p:nvPr>
            <p:ph idx="1" type="body"/>
          </p:nvPr>
        </p:nvSpPr>
        <p:spPr>
          <a:xfrm>
            <a:off x="311700" y="2026875"/>
            <a:ext cx="8520600" cy="25419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SzPts val="2000"/>
              <a:buFont typeface="Lato"/>
              <a:buChar char="●"/>
            </a:pPr>
            <a:r>
              <a:rPr lang="en" sz="2000">
                <a:latin typeface="Lato"/>
                <a:ea typeface="Lato"/>
                <a:cs typeface="Lato"/>
                <a:sym typeface="Lato"/>
              </a:rPr>
              <a:t>What do you see as the most important issues in the UK economy?</a:t>
            </a:r>
            <a:endParaRPr sz="2000">
              <a:latin typeface="Lato"/>
              <a:ea typeface="Lato"/>
              <a:cs typeface="Lato"/>
              <a:sym typeface="Lato"/>
            </a:endParaRPr>
          </a:p>
          <a:p>
            <a:pPr indent="-355600" lvl="0" marL="457200" rtl="0" algn="l">
              <a:lnSpc>
                <a:spcPct val="150000"/>
              </a:lnSpc>
              <a:spcBef>
                <a:spcPts val="0"/>
              </a:spcBef>
              <a:spcAft>
                <a:spcPts val="0"/>
              </a:spcAft>
              <a:buSzPts val="2000"/>
              <a:buFont typeface="Lato"/>
              <a:buChar char="●"/>
            </a:pPr>
            <a:r>
              <a:rPr lang="en" sz="2000">
                <a:latin typeface="Lato"/>
                <a:ea typeface="Lato"/>
                <a:cs typeface="Lato"/>
                <a:sym typeface="Lato"/>
              </a:rPr>
              <a:t>What sectors should be </a:t>
            </a:r>
            <a:r>
              <a:rPr lang="en" sz="2000">
                <a:latin typeface="Lato"/>
                <a:ea typeface="Lato"/>
                <a:cs typeface="Lato"/>
                <a:sym typeface="Lato"/>
              </a:rPr>
              <a:t>strengthened?</a:t>
            </a:r>
            <a:endParaRPr sz="2000">
              <a:latin typeface="Lato"/>
              <a:ea typeface="Lato"/>
              <a:cs typeface="Lato"/>
              <a:sym typeface="Lato"/>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4" name="Shape 84"/>
        <p:cNvGrpSpPr/>
        <p:nvPr/>
      </p:nvGrpSpPr>
      <p:grpSpPr>
        <a:xfrm>
          <a:off x="0" y="0"/>
          <a:ext cx="0" cy="0"/>
          <a:chOff x="0" y="0"/>
          <a:chExt cx="0" cy="0"/>
        </a:xfrm>
      </p:grpSpPr>
      <p:grpSp>
        <p:nvGrpSpPr>
          <p:cNvPr id="85" name="Google Shape;85;p18"/>
          <p:cNvGrpSpPr/>
          <p:nvPr/>
        </p:nvGrpSpPr>
        <p:grpSpPr>
          <a:xfrm>
            <a:off x="5695691" y="1557170"/>
            <a:ext cx="4207620" cy="3789778"/>
            <a:chOff x="3392212" y="1986224"/>
            <a:chExt cx="2195700" cy="2195700"/>
          </a:xfrm>
        </p:grpSpPr>
        <p:sp>
          <p:nvSpPr>
            <p:cNvPr id="86" name="Google Shape;86;p18"/>
            <p:cNvSpPr/>
            <p:nvPr/>
          </p:nvSpPr>
          <p:spPr>
            <a:xfrm>
              <a:off x="3392212" y="1986224"/>
              <a:ext cx="2195700" cy="2195700"/>
            </a:xfrm>
            <a:prstGeom prst="ellipse">
              <a:avLst/>
            </a:prstGeom>
            <a:solidFill>
              <a:srgbClr val="274E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Verdana"/>
                <a:ea typeface="Verdana"/>
                <a:cs typeface="Verdana"/>
                <a:sym typeface="Verdana"/>
              </a:endParaRPr>
            </a:p>
          </p:txBody>
        </p:sp>
        <p:sp>
          <p:nvSpPr>
            <p:cNvPr id="87" name="Google Shape;87;p18"/>
            <p:cNvSpPr txBox="1"/>
            <p:nvPr/>
          </p:nvSpPr>
          <p:spPr>
            <a:xfrm>
              <a:off x="3928074" y="2817997"/>
              <a:ext cx="1263600" cy="45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Verdana"/>
                  <a:ea typeface="Verdana"/>
                  <a:cs typeface="Verdana"/>
                  <a:sym typeface="Verdana"/>
                </a:rPr>
                <a:t>Global</a:t>
              </a:r>
              <a:endParaRPr sz="2000">
                <a:solidFill>
                  <a:srgbClr val="FFFFFF"/>
                </a:solidFill>
                <a:latin typeface="Verdana"/>
                <a:ea typeface="Verdana"/>
                <a:cs typeface="Verdana"/>
                <a:sym typeface="Verdana"/>
              </a:endParaRPr>
            </a:p>
          </p:txBody>
        </p:sp>
      </p:grpSp>
      <p:sp>
        <p:nvSpPr>
          <p:cNvPr id="88" name="Google Shape;88;p18"/>
          <p:cNvSpPr/>
          <p:nvPr/>
        </p:nvSpPr>
        <p:spPr>
          <a:xfrm>
            <a:off x="3854610" y="2033575"/>
            <a:ext cx="3268500" cy="31956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txBox="1"/>
          <p:nvPr>
            <p:ph type="title"/>
          </p:nvPr>
        </p:nvSpPr>
        <p:spPr>
          <a:xfrm>
            <a:off x="572625" y="668825"/>
            <a:ext cx="6075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rPr lang="en" sz="3380">
                <a:solidFill>
                  <a:srgbClr val="FF7631"/>
                </a:solidFill>
                <a:latin typeface="Oswald"/>
                <a:ea typeface="Oswald"/>
                <a:cs typeface="Oswald"/>
                <a:sym typeface="Oswald"/>
              </a:rPr>
              <a:t>What economies are we a part of?</a:t>
            </a:r>
            <a:endParaRPr sz="3380">
              <a:solidFill>
                <a:srgbClr val="FF7631"/>
              </a:solidFill>
              <a:latin typeface="Oswald"/>
              <a:ea typeface="Oswald"/>
              <a:cs typeface="Oswald"/>
              <a:sym typeface="Oswald"/>
            </a:endParaRPr>
          </a:p>
          <a:p>
            <a:pPr indent="0" lvl="0" marL="0" rtl="0" algn="l">
              <a:spcBef>
                <a:spcPts val="1200"/>
              </a:spcBef>
              <a:spcAft>
                <a:spcPts val="0"/>
              </a:spcAft>
              <a:buSzPts val="990"/>
              <a:buNone/>
            </a:pPr>
            <a:r>
              <a:t/>
            </a:r>
            <a:endParaRPr sz="1979"/>
          </a:p>
        </p:txBody>
      </p:sp>
      <p:grpSp>
        <p:nvGrpSpPr>
          <p:cNvPr id="90" name="Google Shape;90;p18"/>
          <p:cNvGrpSpPr/>
          <p:nvPr/>
        </p:nvGrpSpPr>
        <p:grpSpPr>
          <a:xfrm>
            <a:off x="1581661" y="2433961"/>
            <a:ext cx="2884173" cy="2637589"/>
            <a:chOff x="2961500" y="961400"/>
            <a:chExt cx="3221100" cy="3220500"/>
          </a:xfrm>
        </p:grpSpPr>
        <p:sp>
          <p:nvSpPr>
            <p:cNvPr id="91" name="Google Shape;91;p18"/>
            <p:cNvSpPr/>
            <p:nvPr/>
          </p:nvSpPr>
          <p:spPr>
            <a:xfrm>
              <a:off x="2961500" y="961400"/>
              <a:ext cx="3221100" cy="3220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txBox="1"/>
            <p:nvPr/>
          </p:nvSpPr>
          <p:spPr>
            <a:xfrm>
              <a:off x="3430046" y="2188386"/>
              <a:ext cx="2475300" cy="76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FFFFFF"/>
                  </a:solidFill>
                  <a:latin typeface="Verdana"/>
                  <a:ea typeface="Verdana"/>
                  <a:cs typeface="Verdana"/>
                  <a:sym typeface="Verdana"/>
                </a:rPr>
                <a:t>National: England, Wales, Scotland and Northern Ireland </a:t>
              </a:r>
              <a:endParaRPr sz="1900">
                <a:solidFill>
                  <a:srgbClr val="FFFFFF"/>
                </a:solidFill>
                <a:latin typeface="Verdana"/>
                <a:ea typeface="Verdana"/>
                <a:cs typeface="Verdana"/>
                <a:sym typeface="Verdana"/>
              </a:endParaRPr>
            </a:p>
          </p:txBody>
        </p:sp>
      </p:grpSp>
      <p:grpSp>
        <p:nvGrpSpPr>
          <p:cNvPr id="93" name="Google Shape;93;p18"/>
          <p:cNvGrpSpPr/>
          <p:nvPr/>
        </p:nvGrpSpPr>
        <p:grpSpPr>
          <a:xfrm>
            <a:off x="-67523" y="2757213"/>
            <a:ext cx="2006431" cy="1991061"/>
            <a:chOff x="-1892469" y="1736283"/>
            <a:chExt cx="2195700" cy="2195700"/>
          </a:xfrm>
        </p:grpSpPr>
        <p:sp>
          <p:nvSpPr>
            <p:cNvPr id="94" name="Google Shape;94;p18"/>
            <p:cNvSpPr/>
            <p:nvPr/>
          </p:nvSpPr>
          <p:spPr>
            <a:xfrm>
              <a:off x="-1892469" y="1736283"/>
              <a:ext cx="2195700" cy="21957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Verdana"/>
                <a:ea typeface="Verdana"/>
                <a:cs typeface="Verdana"/>
                <a:sym typeface="Verdana"/>
              </a:endParaRPr>
            </a:p>
          </p:txBody>
        </p:sp>
        <p:sp>
          <p:nvSpPr>
            <p:cNvPr id="95" name="Google Shape;95;p18"/>
            <p:cNvSpPr txBox="1"/>
            <p:nvPr/>
          </p:nvSpPr>
          <p:spPr>
            <a:xfrm>
              <a:off x="-1818576" y="2469561"/>
              <a:ext cx="2001000" cy="6315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Verdana"/>
                  <a:ea typeface="Verdana"/>
                  <a:cs typeface="Verdana"/>
                  <a:sym typeface="Verdana"/>
                </a:rPr>
                <a:t>Local: Neighborhoods, </a:t>
              </a:r>
              <a:r>
                <a:rPr lang="en" sz="1600">
                  <a:solidFill>
                    <a:srgbClr val="FFFFFF"/>
                  </a:solidFill>
                  <a:latin typeface="Verdana"/>
                  <a:ea typeface="Verdana"/>
                  <a:cs typeface="Verdana"/>
                  <a:sym typeface="Verdana"/>
                </a:rPr>
                <a:t>Municipalities</a:t>
              </a:r>
              <a:r>
                <a:rPr lang="en" sz="1600">
                  <a:solidFill>
                    <a:srgbClr val="FFFFFF"/>
                  </a:solidFill>
                  <a:latin typeface="Verdana"/>
                  <a:ea typeface="Verdana"/>
                  <a:cs typeface="Verdana"/>
                  <a:sym typeface="Verdana"/>
                </a:rPr>
                <a:t> and </a:t>
              </a:r>
              <a:r>
                <a:rPr lang="en" sz="1600">
                  <a:solidFill>
                    <a:srgbClr val="FFFFFF"/>
                  </a:solidFill>
                  <a:latin typeface="Verdana"/>
                  <a:ea typeface="Verdana"/>
                  <a:cs typeface="Verdana"/>
                  <a:sym typeface="Verdana"/>
                </a:rPr>
                <a:t>counties</a:t>
              </a:r>
              <a:endParaRPr sz="1600">
                <a:solidFill>
                  <a:srgbClr val="FFFFFF"/>
                </a:solidFill>
                <a:latin typeface="Verdana"/>
                <a:ea typeface="Verdana"/>
                <a:cs typeface="Verdana"/>
                <a:sym typeface="Verdana"/>
              </a:endParaRPr>
            </a:p>
          </p:txBody>
        </p:sp>
      </p:grpSp>
      <p:sp>
        <p:nvSpPr>
          <p:cNvPr id="96" name="Google Shape;96;p18"/>
          <p:cNvSpPr txBox="1"/>
          <p:nvPr/>
        </p:nvSpPr>
        <p:spPr>
          <a:xfrm>
            <a:off x="4713250" y="3389275"/>
            <a:ext cx="17796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Verdana"/>
                <a:ea typeface="Verdana"/>
                <a:cs typeface="Verdana"/>
                <a:sym typeface="Verdana"/>
              </a:rPr>
              <a:t>Regional: UK?, Europe</a:t>
            </a:r>
            <a:endParaRPr sz="2000">
              <a:solidFill>
                <a:srgbClr val="FFFFFF"/>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AD8F"/>
        </a:solidFill>
      </p:bgPr>
    </p:bg>
    <p:spTree>
      <p:nvGrpSpPr>
        <p:cNvPr id="100" name="Shape 100"/>
        <p:cNvGrpSpPr/>
        <p:nvPr/>
      </p:nvGrpSpPr>
      <p:grpSpPr>
        <a:xfrm>
          <a:off x="0" y="0"/>
          <a:ext cx="0" cy="0"/>
          <a:chOff x="0" y="0"/>
          <a:chExt cx="0" cy="0"/>
        </a:xfrm>
      </p:grpSpPr>
      <p:sp>
        <p:nvSpPr>
          <p:cNvPr id="101" name="Google Shape;101;p1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Oswald"/>
                <a:ea typeface="Oswald"/>
                <a:cs typeface="Oswald"/>
                <a:sym typeface="Oswald"/>
              </a:rPr>
              <a:t>Part 1</a:t>
            </a:r>
            <a:endParaRPr>
              <a:solidFill>
                <a:schemeClr val="lt1"/>
              </a:solidFill>
              <a:latin typeface="Oswald"/>
              <a:ea typeface="Oswald"/>
              <a:cs typeface="Oswald"/>
              <a:sym typeface="Oswald"/>
            </a:endParaRPr>
          </a:p>
        </p:txBody>
      </p:sp>
      <p:sp>
        <p:nvSpPr>
          <p:cNvPr id="102" name="Google Shape;102;p1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CCCCCC"/>
                </a:solidFill>
                <a:latin typeface="Lato"/>
                <a:ea typeface="Lato"/>
                <a:cs typeface="Lato"/>
                <a:sym typeface="Lato"/>
              </a:rPr>
              <a:t>Historical Legacy</a:t>
            </a:r>
            <a:endParaRPr>
              <a:solidFill>
                <a:srgbClr val="CCCCCC"/>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3829"/>
        </a:solidFill>
      </p:bgPr>
    </p:bg>
    <p:spTree>
      <p:nvGrpSpPr>
        <p:cNvPr id="106" name="Shape 106"/>
        <p:cNvGrpSpPr/>
        <p:nvPr/>
      </p:nvGrpSpPr>
      <p:grpSpPr>
        <a:xfrm>
          <a:off x="0" y="0"/>
          <a:ext cx="0" cy="0"/>
          <a:chOff x="0" y="0"/>
          <a:chExt cx="0" cy="0"/>
        </a:xfrm>
      </p:grpSpPr>
      <p:sp>
        <p:nvSpPr>
          <p:cNvPr id="107" name="Google Shape;107;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8" name="Google Shape;108;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9" name="Google Shape;109;p20"/>
          <p:cNvPicPr preferRelativeResize="0"/>
          <p:nvPr/>
        </p:nvPicPr>
        <p:blipFill>
          <a:blip r:embed="rId3">
            <a:alphaModFix/>
          </a:blip>
          <a:stretch>
            <a:fillRect/>
          </a:stretch>
        </p:blipFill>
        <p:spPr>
          <a:xfrm>
            <a:off x="0" y="239316"/>
            <a:ext cx="9144000" cy="46648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3" name="Shape 113"/>
        <p:cNvGrpSpPr/>
        <p:nvPr/>
      </p:nvGrpSpPr>
      <p:grpSpPr>
        <a:xfrm>
          <a:off x="0" y="0"/>
          <a:ext cx="0" cy="0"/>
          <a:chOff x="0" y="0"/>
          <a:chExt cx="0" cy="0"/>
        </a:xfrm>
      </p:grpSpPr>
      <p:sp>
        <p:nvSpPr>
          <p:cNvPr id="114" name="Google Shape;114;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Map over offshore spots and links to the City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5" name="Google Shape;115;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6" name="Google Shape;116;p21"/>
          <p:cNvPicPr preferRelativeResize="0"/>
          <p:nvPr/>
        </p:nvPicPr>
        <p:blipFill>
          <a:blip r:embed="rId3">
            <a:alphaModFix/>
          </a:blip>
          <a:stretch>
            <a:fillRect/>
          </a:stretch>
        </p:blipFill>
        <p:spPr>
          <a:xfrm>
            <a:off x="0" y="43217"/>
            <a:ext cx="9143998" cy="5057065"/>
          </a:xfrm>
          <a:prstGeom prst="rect">
            <a:avLst/>
          </a:prstGeom>
          <a:noFill/>
          <a:ln>
            <a:noFill/>
          </a:ln>
        </p:spPr>
      </p:pic>
      <p:pic>
        <p:nvPicPr>
          <p:cNvPr id="117" name="Google Shape;117;p21"/>
          <p:cNvPicPr preferRelativeResize="0"/>
          <p:nvPr/>
        </p:nvPicPr>
        <p:blipFill>
          <a:blip r:embed="rId4">
            <a:alphaModFix/>
          </a:blip>
          <a:stretch>
            <a:fillRect/>
          </a:stretch>
        </p:blipFill>
        <p:spPr>
          <a:xfrm>
            <a:off x="3945875" y="2134275"/>
            <a:ext cx="626125" cy="254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